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3"/>
  </p:notesMasterIdLst>
  <p:sldIdLst>
    <p:sldId id="256" r:id="rId2"/>
    <p:sldId id="309" r:id="rId3"/>
    <p:sldId id="332" r:id="rId4"/>
    <p:sldId id="328" r:id="rId5"/>
    <p:sldId id="329" r:id="rId6"/>
    <p:sldId id="330" r:id="rId7"/>
    <p:sldId id="331" r:id="rId8"/>
    <p:sldId id="310" r:id="rId9"/>
    <p:sldId id="361" r:id="rId10"/>
    <p:sldId id="274" r:id="rId11"/>
    <p:sldId id="325" r:id="rId12"/>
    <p:sldId id="312" r:id="rId13"/>
    <p:sldId id="311" r:id="rId14"/>
    <p:sldId id="315" r:id="rId15"/>
    <p:sldId id="313" r:id="rId16"/>
    <p:sldId id="314" r:id="rId17"/>
    <p:sldId id="326" r:id="rId18"/>
    <p:sldId id="319" r:id="rId19"/>
    <p:sldId id="352" r:id="rId20"/>
    <p:sldId id="353" r:id="rId21"/>
    <p:sldId id="354" r:id="rId22"/>
    <p:sldId id="351" r:id="rId23"/>
    <p:sldId id="340" r:id="rId24"/>
    <p:sldId id="342" r:id="rId25"/>
    <p:sldId id="321" r:id="rId26"/>
    <p:sldId id="360" r:id="rId27"/>
    <p:sldId id="320" r:id="rId28"/>
    <p:sldId id="346" r:id="rId29"/>
    <p:sldId id="347" r:id="rId30"/>
    <p:sldId id="348" r:id="rId31"/>
    <p:sldId id="349" r:id="rId32"/>
    <p:sldId id="350" r:id="rId33"/>
    <p:sldId id="341" r:id="rId34"/>
    <p:sldId id="355" r:id="rId35"/>
    <p:sldId id="357" r:id="rId36"/>
    <p:sldId id="356" r:id="rId37"/>
    <p:sldId id="358" r:id="rId38"/>
    <p:sldId id="336" r:id="rId39"/>
    <p:sldId id="335" r:id="rId40"/>
    <p:sldId id="339" r:id="rId41"/>
    <p:sldId id="338" r:id="rId42"/>
    <p:sldId id="343" r:id="rId43"/>
    <p:sldId id="333" r:id="rId44"/>
    <p:sldId id="345" r:id="rId45"/>
    <p:sldId id="344" r:id="rId46"/>
    <p:sldId id="322" r:id="rId47"/>
    <p:sldId id="359" r:id="rId48"/>
    <p:sldId id="275" r:id="rId49"/>
    <p:sldId id="276" r:id="rId50"/>
    <p:sldId id="316" r:id="rId51"/>
    <p:sldId id="268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9" autoAdjust="0"/>
    <p:restoredTop sz="75234" autoAdjust="0"/>
  </p:normalViewPr>
  <p:slideViewPr>
    <p:cSldViewPr snapToGrid="0">
      <p:cViewPr varScale="1">
        <p:scale>
          <a:sx n="57" d="100"/>
          <a:sy n="57" d="100"/>
        </p:scale>
        <p:origin x="1603" y="5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747D3C-0FE8-48CD-ABE8-2F27A3675F13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5841D-9202-401D-8230-986CBD680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269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20251202: 44. dia (és a 45. dián a képernyőkép): ne </a:t>
            </a:r>
            <a:r>
              <a:rPr lang="hu-HU"/>
              <a:t>e kerületet </a:t>
            </a:r>
            <a:r>
              <a:rPr lang="hu-HU" dirty="0"/>
              <a:t>adjuk hozzá, mert az már szerepel az adattáblában (lásd 22. dia), ezért hibát dob az Add </a:t>
            </a:r>
            <a:r>
              <a:rPr lang="hu-HU" dirty="0" err="1"/>
              <a:t>Geometry</a:t>
            </a:r>
            <a:r>
              <a:rPr lang="hu-HU" dirty="0"/>
              <a:t> </a:t>
            </a:r>
            <a:r>
              <a:rPr lang="hu-HU" dirty="0" err="1"/>
              <a:t>Attributes</a:t>
            </a:r>
            <a:endParaRPr lang="hu-HU" dirty="0"/>
          </a:p>
          <a:p>
            <a:r>
              <a:rPr lang="hu-HU" dirty="0"/>
              <a:t>20251202: 38. dia – DEMO 2: a </a:t>
            </a:r>
            <a:r>
              <a:rPr lang="hu-HU" dirty="0" err="1"/>
              <a:t>remove</a:t>
            </a:r>
            <a:r>
              <a:rPr lang="hu-HU" dirty="0"/>
              <a:t> </a:t>
            </a:r>
            <a:r>
              <a:rPr lang="hu-HU" dirty="0" err="1"/>
              <a:t>join</a:t>
            </a:r>
            <a:r>
              <a:rPr lang="hu-HU" dirty="0"/>
              <a:t> után szerepeljen</a:t>
            </a:r>
          </a:p>
          <a:p>
            <a:r>
              <a:rPr lang="hu-HU" dirty="0"/>
              <a:t>20251202: 38. dia – DEMO 2: nem minden hallgatónál működött az </a:t>
            </a:r>
            <a:r>
              <a:rPr lang="hu-HU" dirty="0" err="1"/>
              <a:t>xlsx</a:t>
            </a:r>
            <a:r>
              <a:rPr lang="hu-HU" dirty="0"/>
              <a:t> megnyitása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5841D-9202-401D-8230-986CBD6804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304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5E1A-9C8C-46AD-81E4-38711766F2B8}" type="datetime10">
              <a:rPr lang="en-US" smtClean="0"/>
              <a:t>12:34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076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1B6B-0932-4247-8245-8F27FDE5EEEA}" type="datetime10">
              <a:rPr lang="en-US" smtClean="0"/>
              <a:t>12:34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599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902E-9007-4551-B744-B2B2B6BC9C56}" type="datetime10">
              <a:rPr lang="en-US" smtClean="0"/>
              <a:t>12:34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70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12:34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56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932A-0FAF-4438-B561-2C6A2226D8DA}" type="datetime10">
              <a:rPr lang="en-US" smtClean="0"/>
              <a:t>12:34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302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BC7E-FF97-495E-8EA6-C5BAD3AE314C}" type="datetime10">
              <a:rPr lang="en-US" smtClean="0"/>
              <a:t>12:34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073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D53F-7ACA-4B0B-B523-4F46A2824FC5}" type="datetime10">
              <a:rPr lang="en-US" smtClean="0"/>
              <a:t>12:34</a:t>
            </a:fld>
            <a:endParaRPr 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24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DC268-431E-4349-9A45-98FD4D86C13F}" type="datetime10">
              <a:rPr lang="en-US" smtClean="0"/>
              <a:t>12:34</a:t>
            </a:fld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8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4175-704E-4DD3-9E08-6D81C044BEE2}" type="datetime10">
              <a:rPr lang="en-US" smtClean="0"/>
              <a:t>12:34</a:t>
            </a:fld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72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131A-5425-4BE3-A567-B8E7A0687957}" type="datetime10">
              <a:rPr lang="en-US" smtClean="0"/>
              <a:t>12:34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82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62BD-8D8B-46AD-9B8C-A463E47E2FF7}" type="datetime10">
              <a:rPr lang="en-US" smtClean="0"/>
              <a:t>12:34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31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174172"/>
            <a:ext cx="10515600" cy="959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422400"/>
            <a:ext cx="10515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476344" y="6376591"/>
            <a:ext cx="28774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003300"/>
                </a:solidFill>
                <a:latin typeface="Arial Narrow" panose="020B0606020202030204" pitchFamily="34" charset="0"/>
              </a:defRPr>
            </a:lvl1pPr>
          </a:lstStyle>
          <a:p>
            <a:fld id="{3F83F346-FC3B-4FAE-9C55-E22FC3EDEB65}" type="datetime10">
              <a:rPr lang="en-US" smtClean="0"/>
              <a:pPr/>
              <a:t>12:34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300"/>
                </a:solidFill>
              </a:defRPr>
            </a:lvl1pPr>
          </a:lstStyle>
          <a:p>
            <a:fld id="{BF021985-4801-4ED1-847D-F9AC44EE79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églalap 6"/>
          <p:cNvSpPr/>
          <p:nvPr userDrawn="1"/>
        </p:nvSpPr>
        <p:spPr>
          <a:xfrm>
            <a:off x="0" y="1167618"/>
            <a:ext cx="12192000" cy="98474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églalap 7"/>
          <p:cNvSpPr/>
          <p:nvPr userDrawn="1"/>
        </p:nvSpPr>
        <p:spPr>
          <a:xfrm>
            <a:off x="0" y="6234797"/>
            <a:ext cx="12192000" cy="98474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zövegdoboz 8"/>
          <p:cNvSpPr txBox="1"/>
          <p:nvPr userDrawn="1"/>
        </p:nvSpPr>
        <p:spPr>
          <a:xfrm>
            <a:off x="838200" y="6352321"/>
            <a:ext cx="3386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>
                <a:solidFill>
                  <a:srgbClr val="003300"/>
                </a:solidFill>
                <a:latin typeface="Arial Narrow" panose="020B0606020202030204" pitchFamily="34" charset="0"/>
              </a:rPr>
              <a:t>Geoinformatika</a:t>
            </a:r>
            <a:r>
              <a:rPr lang="hu-HU" dirty="0">
                <a:solidFill>
                  <a:srgbClr val="003300"/>
                </a:solidFill>
                <a:latin typeface="Arial Narrow" panose="020B0606020202030204" pitchFamily="34" charset="0"/>
              </a:rPr>
              <a:t> és adatintegráció</a:t>
            </a:r>
          </a:p>
        </p:txBody>
      </p:sp>
      <p:sp>
        <p:nvSpPr>
          <p:cNvPr id="10" name="Szövegdoboz 9"/>
          <p:cNvSpPr txBox="1"/>
          <p:nvPr userDrawn="1"/>
        </p:nvSpPr>
        <p:spPr>
          <a:xfrm>
            <a:off x="3802744" y="6354246"/>
            <a:ext cx="467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rgbClr val="003300"/>
                </a:solidFill>
                <a:latin typeface="Arial Narrow" panose="020B0606020202030204" pitchFamily="34" charset="0"/>
              </a:rPr>
              <a:t>Térbeli adatok elemzése 2.</a:t>
            </a:r>
            <a:endParaRPr lang="en-US" dirty="0">
              <a:solidFill>
                <a:srgbClr val="0033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055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3300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rgbClr val="003300"/>
          </a:solidFill>
          <a:latin typeface="Arial Narrow" panose="020B0606020202030204" pitchFamily="34" charset="0"/>
          <a:ea typeface="+mn-ea"/>
          <a:cs typeface="+mn-cs"/>
        </a:defRPr>
      </a:lvl1pPr>
      <a:lvl2pPr marL="534988" indent="-228600" algn="l" defTabSz="914400" rtl="0" eaLnBrk="1" latinLnBrk="0" hangingPunct="1">
        <a:lnSpc>
          <a:spcPct val="90000"/>
        </a:lnSpc>
        <a:spcBef>
          <a:spcPts val="500"/>
        </a:spcBef>
        <a:buFont typeface="Arial Narrow" panose="020B0606020202030204" pitchFamily="34" charset="0"/>
        <a:buChar char="–"/>
        <a:defRPr sz="2400" kern="1200">
          <a:solidFill>
            <a:srgbClr val="006600"/>
          </a:solidFill>
          <a:latin typeface="Arial Narrow" panose="020B0606020202030204" pitchFamily="34" charset="0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rgbClr val="006600"/>
          </a:solidFill>
          <a:latin typeface="Courier New" panose="02070309020205020404" pitchFamily="49" charset="0"/>
          <a:ea typeface="+mn-ea"/>
          <a:cs typeface="Courier New" panose="02070309020205020404" pitchFamily="49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gif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gif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Térbeli adatok elemzése 2.</a:t>
            </a:r>
            <a:endParaRPr lang="en-US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err="1"/>
              <a:t>Geoinformatika</a:t>
            </a:r>
            <a:r>
              <a:rPr lang="hu-HU" dirty="0"/>
              <a:t> és adatintegráció</a:t>
            </a:r>
          </a:p>
          <a:p>
            <a:r>
              <a:rPr lang="hu-HU" dirty="0"/>
              <a:t>2025.11.25.</a:t>
            </a:r>
          </a:p>
          <a:p>
            <a:r>
              <a:rPr lang="hu-HU" dirty="0" err="1"/>
              <a:t>Bede-Fazekas</a:t>
            </a:r>
            <a:r>
              <a:rPr lang="hu-HU" dirty="0"/>
              <a:t> Ákos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642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Geometriák egymás mellé fűzése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7463935" cy="4754563"/>
          </a:xfrm>
        </p:spPr>
        <p:txBody>
          <a:bodyPr/>
          <a:lstStyle/>
          <a:p>
            <a:r>
              <a:rPr lang="hu-HU" dirty="0"/>
              <a:t>Data Management </a:t>
            </a:r>
            <a:r>
              <a:rPr lang="hu-HU" dirty="0" err="1"/>
              <a:t>Tools</a:t>
            </a:r>
            <a:r>
              <a:rPr lang="hu-HU" dirty="0"/>
              <a:t> &gt; General &gt; </a:t>
            </a:r>
            <a:r>
              <a:rPr lang="hu-HU" dirty="0" err="1"/>
              <a:t>Merge</a:t>
            </a:r>
            <a:endParaRPr lang="hu-HU" dirty="0"/>
          </a:p>
          <a:p>
            <a:r>
              <a:rPr lang="hu-HU" dirty="0"/>
              <a:t>összefűzés, összesítés, egyesítés, összeömlesztés?</a:t>
            </a:r>
          </a:p>
          <a:p>
            <a:r>
              <a:rPr lang="hu-HU" dirty="0"/>
              <a:t>bemenet: kettő vagy több vektorréteg különböző számú entitással (sorral az </a:t>
            </a:r>
            <a:r>
              <a:rPr lang="hu-HU" dirty="0" err="1"/>
              <a:t>attribútumtáblában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a geometriatípusuk egyezzen meg!</a:t>
            </a:r>
          </a:p>
          <a:p>
            <a:r>
              <a:rPr lang="hu-HU" dirty="0"/>
              <a:t>eredmény: annyi entitás (sor), amennyi az előzőek összege</a:t>
            </a:r>
          </a:p>
          <a:p>
            <a:pPr lvl="1"/>
            <a:r>
              <a:rPr lang="hu-HU" dirty="0"/>
              <a:t>mindegy, hogy egymással átlapolnak-e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12:34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135" y="1422400"/>
            <a:ext cx="3699365" cy="4597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01117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Geometriák egymás mellé fűzése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7463935" cy="4754563"/>
          </a:xfrm>
        </p:spPr>
        <p:txBody>
          <a:bodyPr/>
          <a:lstStyle/>
          <a:p>
            <a:r>
              <a:rPr lang="hu-HU" dirty="0"/>
              <a:t>Data Management </a:t>
            </a:r>
            <a:r>
              <a:rPr lang="hu-HU" dirty="0" err="1"/>
              <a:t>Tools</a:t>
            </a:r>
            <a:r>
              <a:rPr lang="hu-HU" dirty="0"/>
              <a:t> &gt; General &gt; </a:t>
            </a:r>
            <a:r>
              <a:rPr lang="hu-HU" dirty="0" err="1"/>
              <a:t>Merge</a:t>
            </a:r>
            <a:endParaRPr lang="hu-HU" dirty="0"/>
          </a:p>
          <a:p>
            <a:r>
              <a:rPr lang="hu-HU" dirty="0"/>
              <a:t>összefűzés, összesítés, egyesítés, összeömlesztés?</a:t>
            </a:r>
          </a:p>
          <a:p>
            <a:r>
              <a:rPr lang="hu-HU" dirty="0"/>
              <a:t>bemenet: kettő vagy több vektorréteg különböző számú entitással (sorral az </a:t>
            </a:r>
            <a:r>
              <a:rPr lang="hu-HU" dirty="0" err="1"/>
              <a:t>attribútumtáblában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a geometriatípusuk egyezzen meg!</a:t>
            </a:r>
          </a:p>
          <a:p>
            <a:r>
              <a:rPr lang="hu-HU" dirty="0"/>
              <a:t>eredmény: annyi entitás (sor), amennyi az előzőek összege</a:t>
            </a:r>
          </a:p>
          <a:p>
            <a:pPr lvl="1"/>
            <a:r>
              <a:rPr lang="hu-HU" dirty="0"/>
              <a:t>mindegy, hogy egymással átlapolnak-e</a:t>
            </a:r>
          </a:p>
          <a:p>
            <a:r>
              <a:rPr lang="hu-HU" dirty="0"/>
              <a:t>összes mezőről eldönthetjük, hogy kell-e (</a:t>
            </a:r>
            <a:r>
              <a:rPr lang="hu-HU" dirty="0" err="1"/>
              <a:t>Field</a:t>
            </a:r>
            <a:r>
              <a:rPr lang="hu-HU" dirty="0"/>
              <a:t> Map paraméter)</a:t>
            </a:r>
          </a:p>
          <a:p>
            <a:pPr lvl="1"/>
            <a:r>
              <a:rPr lang="hu-HU" dirty="0"/>
              <a:t>az ugyanolyan nevű mezőket összevonja</a:t>
            </a:r>
          </a:p>
          <a:p>
            <a:pPr lvl="1"/>
            <a:r>
              <a:rPr lang="hu-HU" dirty="0"/>
              <a:t>új mezőket is képezhetünk (meglévő mezőkből számolva)</a:t>
            </a:r>
          </a:p>
          <a:p>
            <a:pPr lvl="1"/>
            <a:r>
              <a:rPr lang="hu-HU" dirty="0"/>
              <a:t>a számolást/összevonást részletesen szabályozhatjuk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12:34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135" y="1422400"/>
            <a:ext cx="3699365" cy="4597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CE54B322-15FC-5BE4-958F-27E45597B3DE}"/>
              </a:ext>
            </a:extLst>
          </p:cNvPr>
          <p:cNvSpPr/>
          <p:nvPr/>
        </p:nvSpPr>
        <p:spPr>
          <a:xfrm rot="1225821">
            <a:off x="5761043" y="4861082"/>
            <a:ext cx="2839240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1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– HALADÓKNAK </a:t>
            </a:r>
            <a:r>
              <a:rPr lang="hu-HU" sz="2800" b="1" cap="none" spc="0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–</a:t>
            </a:r>
          </a:p>
        </p:txBody>
      </p:sp>
    </p:spTree>
    <p:extLst>
      <p:ext uri="{BB962C8B-B14F-4D97-AF65-F5344CB8AC3E}">
        <p14:creationId xmlns:p14="http://schemas.microsoft.com/office/powerpoint/2010/main" val="252787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Geometriák egymás mellé fűzése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6057900" cy="4754563"/>
          </a:xfrm>
        </p:spPr>
        <p:txBody>
          <a:bodyPr/>
          <a:lstStyle/>
          <a:p>
            <a:r>
              <a:rPr lang="hu-HU" dirty="0"/>
              <a:t>DEMO</a:t>
            </a:r>
          </a:p>
          <a:p>
            <a:pPr lvl="1"/>
            <a:r>
              <a:rPr lang="hu-HU" dirty="0"/>
              <a:t>fűzzük egymás mellé a városokat, a rajzolt poligonokat (téglalap és kör), valamint a kiválasztott folyó 4 km-es pufferét</a:t>
            </a:r>
          </a:p>
          <a:p>
            <a:pPr lvl="1"/>
            <a:r>
              <a:rPr lang="hu-HU" dirty="0"/>
              <a:t>nézzük meg az </a:t>
            </a:r>
            <a:r>
              <a:rPr lang="hu-HU" dirty="0" err="1"/>
              <a:t>attribútumtáblát</a:t>
            </a:r>
            <a:r>
              <a:rPr lang="hu-HU" dirty="0"/>
              <a:t> (mezők tartalma, sorok száma)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12:34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6100" y="1441450"/>
            <a:ext cx="5105400" cy="4572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46228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Geometriák összeolvasztása mezőtartalom alapján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9010650" cy="4754563"/>
          </a:xfrm>
        </p:spPr>
        <p:txBody>
          <a:bodyPr/>
          <a:lstStyle/>
          <a:p>
            <a:r>
              <a:rPr lang="hu-HU" dirty="0"/>
              <a:t>Data Management </a:t>
            </a:r>
            <a:r>
              <a:rPr lang="hu-HU" dirty="0" err="1"/>
              <a:t>Tools</a:t>
            </a:r>
            <a:r>
              <a:rPr lang="hu-HU" dirty="0"/>
              <a:t> &gt; </a:t>
            </a:r>
            <a:r>
              <a:rPr lang="hu-HU" dirty="0" err="1"/>
              <a:t>Generalization</a:t>
            </a:r>
            <a:r>
              <a:rPr lang="hu-HU" dirty="0"/>
              <a:t> &gt; </a:t>
            </a:r>
            <a:r>
              <a:rPr lang="hu-HU" dirty="0" err="1"/>
              <a:t>Dissolve</a:t>
            </a:r>
            <a:endParaRPr lang="hu-HU" dirty="0"/>
          </a:p>
          <a:p>
            <a:r>
              <a:rPr lang="hu-HU" dirty="0"/>
              <a:t>(szomszédos) geometriákat összeolvasztja</a:t>
            </a:r>
          </a:p>
          <a:p>
            <a:r>
              <a:rPr lang="hu-HU" dirty="0"/>
              <a:t>amennyiben egy vagy több kiválasztott mezőben az értékeik megegyeznek</a:t>
            </a:r>
          </a:p>
          <a:p>
            <a:r>
              <a:rPr lang="hu-HU" dirty="0" err="1"/>
              <a:t>Create</a:t>
            </a:r>
            <a:r>
              <a:rPr lang="hu-HU" dirty="0"/>
              <a:t> </a:t>
            </a:r>
            <a:r>
              <a:rPr lang="hu-HU" dirty="0" err="1"/>
              <a:t>multipart</a:t>
            </a:r>
            <a:r>
              <a:rPr lang="hu-HU" dirty="0"/>
              <a:t> </a:t>
            </a:r>
            <a:r>
              <a:rPr lang="hu-HU" dirty="0" err="1"/>
              <a:t>features</a:t>
            </a:r>
            <a:r>
              <a:rPr lang="hu-HU" dirty="0"/>
              <a:t>: ne csak a szomszédos geometriákat olvassza össze</a:t>
            </a:r>
          </a:p>
          <a:p>
            <a:pPr lvl="1"/>
            <a:r>
              <a:rPr lang="hu-HU" dirty="0"/>
              <a:t>ha bepipáljuk (alapértelmezett), akkor a térben különálló, de mezőértékeikben megegyező geometriákat egy többelemű entitássá olvasztja össze</a:t>
            </a:r>
          </a:p>
          <a:p>
            <a:r>
              <a:rPr lang="hu-HU" dirty="0" err="1"/>
              <a:t>Unsplit</a:t>
            </a:r>
            <a:r>
              <a:rPr lang="hu-HU" dirty="0"/>
              <a:t> </a:t>
            </a:r>
            <a:r>
              <a:rPr lang="hu-HU" dirty="0" err="1"/>
              <a:t>lines</a:t>
            </a:r>
            <a:r>
              <a:rPr lang="hu-HU" dirty="0"/>
              <a:t>: a mezőértékeikben megegyező vonalakat csak akkor olvasztja össze, ha végpontjaikkal kapcsolódnak egymáshoz</a:t>
            </a:r>
          </a:p>
          <a:p>
            <a:endParaRPr lang="hu-HU" dirty="0"/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12:34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8850" y="1422400"/>
            <a:ext cx="2142672" cy="463538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07997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Geometriák összeolvasztása mezőtartalom alapján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9010650" cy="4754563"/>
          </a:xfrm>
        </p:spPr>
        <p:txBody>
          <a:bodyPr/>
          <a:lstStyle/>
          <a:p>
            <a:r>
              <a:rPr lang="hu-HU" dirty="0"/>
              <a:t>kevesebb elemet kapunk, mint ami eredetileg volt</a:t>
            </a:r>
          </a:p>
          <a:p>
            <a:r>
              <a:rPr lang="hu-HU" dirty="0"/>
              <a:t>geometria nagyon változik </a:t>
            </a:r>
            <a:r>
              <a:rPr lang="hu-HU" dirty="0">
                <a:sym typeface="Wingdings" panose="05000000000000000000" pitchFamily="2" charset="2"/>
              </a:rPr>
              <a:t></a:t>
            </a:r>
            <a:r>
              <a:rPr lang="hu-HU" dirty="0"/>
              <a:t> mezők alapértelmezetten elvesznek</a:t>
            </a:r>
          </a:p>
          <a:p>
            <a:pPr lvl="1"/>
            <a:r>
              <a:rPr lang="hu-HU" dirty="0"/>
              <a:t>vagy megmenthetünk mezőket, ha a </a:t>
            </a:r>
            <a:r>
              <a:rPr lang="hu-HU" dirty="0" err="1"/>
              <a:t>Statistic</a:t>
            </a:r>
            <a:r>
              <a:rPr lang="hu-HU" dirty="0"/>
              <a:t> </a:t>
            </a:r>
            <a:r>
              <a:rPr lang="hu-HU" dirty="0" err="1"/>
              <a:t>Field</a:t>
            </a:r>
            <a:r>
              <a:rPr lang="hu-HU" dirty="0"/>
              <a:t>(s) paramétert megadjuk</a:t>
            </a:r>
          </a:p>
          <a:p>
            <a:pPr lvl="1"/>
            <a:r>
              <a:rPr lang="hu-HU" dirty="0"/>
              <a:t>mezőnként meghatározzuk az </a:t>
            </a:r>
            <a:r>
              <a:rPr lang="hu-HU" dirty="0" err="1"/>
              <a:t>aggregáló</a:t>
            </a:r>
            <a:r>
              <a:rPr lang="hu-HU" dirty="0"/>
              <a:t> statisztikai módszert</a:t>
            </a:r>
          </a:p>
          <a:p>
            <a:pPr lvl="1"/>
            <a:r>
              <a:rPr lang="hu-HU" dirty="0"/>
              <a:t>pl. összeg, átlag, darabszám, min/</a:t>
            </a:r>
            <a:r>
              <a:rPr lang="hu-HU" dirty="0" err="1"/>
              <a:t>max</a:t>
            </a:r>
            <a:r>
              <a:rPr lang="hu-HU" dirty="0"/>
              <a:t>, szórás, első/utolsó</a:t>
            </a:r>
          </a:p>
          <a:p>
            <a:endParaRPr lang="hu-HU" dirty="0"/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12:34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8850" y="1422400"/>
            <a:ext cx="2142672" cy="463538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91307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Geometriák összeolvasztása mezőtartalom alapján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3167671" cy="4754563"/>
          </a:xfrm>
        </p:spPr>
        <p:txBody>
          <a:bodyPr/>
          <a:lstStyle/>
          <a:p>
            <a:r>
              <a:rPr lang="hu-HU" dirty="0"/>
              <a:t>DEMO</a:t>
            </a:r>
          </a:p>
          <a:p>
            <a:pPr lvl="1"/>
            <a:r>
              <a:rPr lang="hu-HU" dirty="0"/>
              <a:t>a városok és a téglalap uniójának szomszédos geometriáit olvasszuk össze a </a:t>
            </a:r>
            <a:r>
              <a:rPr lang="hu-HU" dirty="0" err="1"/>
              <a:t>Name</a:t>
            </a:r>
            <a:r>
              <a:rPr lang="hu-HU" dirty="0"/>
              <a:t> mező alapján</a:t>
            </a:r>
          </a:p>
          <a:p>
            <a:pPr lvl="1"/>
            <a:r>
              <a:rPr lang="hu-HU" dirty="0"/>
              <a:t>ugyanezt végezzük el az id1 mező alapján úgy, hogy a területeket összegezzük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12:34</a:t>
            </a:fld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60441" y="1422400"/>
            <a:ext cx="4466459" cy="46701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5871" y="1422400"/>
            <a:ext cx="3406166" cy="467014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4722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1. feladat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9000672" cy="4754563"/>
          </a:xfrm>
        </p:spPr>
        <p:txBody>
          <a:bodyPr/>
          <a:lstStyle/>
          <a:p>
            <a:r>
              <a:rPr lang="hu-HU" dirty="0"/>
              <a:t>olvaszd a településeket (varosok réteg) a településtípus (</a:t>
            </a:r>
            <a:r>
              <a:rPr lang="hu-HU" dirty="0" err="1"/>
              <a:t>type</a:t>
            </a:r>
            <a:r>
              <a:rPr lang="hu-HU" dirty="0"/>
              <a:t> mező) alapján</a:t>
            </a:r>
          </a:p>
          <a:p>
            <a:pPr lvl="1"/>
            <a:r>
              <a:rPr lang="hu-HU" dirty="0"/>
              <a:t>a területeket összegezd</a:t>
            </a:r>
          </a:p>
          <a:p>
            <a:pPr lvl="1"/>
            <a:r>
              <a:rPr lang="hu-HU" dirty="0"/>
              <a:t>az id1 azonosítókból pedig a legkisebb értéket örökítsd tovább</a:t>
            </a:r>
          </a:p>
          <a:p>
            <a:pPr lvl="1"/>
            <a:r>
              <a:rPr lang="hu-HU" dirty="0"/>
              <a:t>engedélyezd, hogy a nem szomszédos települések is összeolvadjanak</a:t>
            </a:r>
          </a:p>
          <a:p>
            <a:r>
              <a:rPr lang="hu-HU" dirty="0" err="1"/>
              <a:t>keresőkifejezéssel</a:t>
            </a:r>
            <a:r>
              <a:rPr lang="hu-HU" dirty="0"/>
              <a:t> válogasd le az eredményből a "</a:t>
            </a:r>
            <a:r>
              <a:rPr lang="hu-HU" dirty="0" err="1"/>
              <a:t>village</a:t>
            </a:r>
            <a:r>
              <a:rPr lang="hu-HU" dirty="0"/>
              <a:t>" típusú települések többrészes poligonját</a:t>
            </a:r>
          </a:p>
          <a:p>
            <a:pPr lvl="1"/>
            <a:r>
              <a:rPr lang="hu-HU" dirty="0"/>
              <a:t>fűzd e mellé a korábban rajzolt kört (egyesítsd a két entitást)</a:t>
            </a:r>
          </a:p>
          <a:p>
            <a:r>
              <a:rPr lang="hu-HU" dirty="0"/>
              <a:t>az így előálló poligonokban hozz létre véletlen pontokat</a:t>
            </a:r>
          </a:p>
          <a:p>
            <a:pPr lvl="1"/>
            <a:r>
              <a:rPr lang="hu-HU" dirty="0"/>
              <a:t>mindegyikben annyit, amennyi az összegzett területmező értéke</a:t>
            </a:r>
          </a:p>
          <a:p>
            <a:pPr lvl="1"/>
            <a:r>
              <a:rPr lang="hu-HU" dirty="0"/>
              <a:t>de a pontok ne kerülhessenek 100 méternél közelebb egymáshoz</a:t>
            </a:r>
          </a:p>
          <a:p>
            <a:r>
              <a:rPr lang="hu-HU" dirty="0"/>
              <a:t>miért nem készültek a körhöz véletlen pontok?</a:t>
            </a:r>
          </a:p>
          <a:p>
            <a:pPr lvl="1"/>
            <a:r>
              <a:rPr lang="hu-HU" dirty="0"/>
              <a:t>és miért esnek mégis pontok a kör területére?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12:34</a:t>
            </a:fld>
            <a:endParaRPr lang="en-US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BF8522B6-D8CA-7626-A856-5E55013762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862"/>
          <a:stretch/>
        </p:blipFill>
        <p:spPr>
          <a:xfrm>
            <a:off x="9838872" y="1422399"/>
            <a:ext cx="2213449" cy="469193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44516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1. feladat – megoldás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1" y="1422400"/>
            <a:ext cx="5995336" cy="4754563"/>
          </a:xfrm>
        </p:spPr>
        <p:txBody>
          <a:bodyPr/>
          <a:lstStyle/>
          <a:p>
            <a:r>
              <a:rPr lang="hu-HU" dirty="0"/>
              <a:t>a kör esetén a </a:t>
            </a:r>
            <a:r>
              <a:rPr lang="hu-HU" dirty="0" err="1"/>
              <a:t>SUM_area</a:t>
            </a:r>
            <a:r>
              <a:rPr lang="hu-HU" dirty="0"/>
              <a:t> mező értéke 0 </a:t>
            </a:r>
            <a:r>
              <a:rPr lang="hu-HU" dirty="0">
                <a:sym typeface="Wingdings" panose="05000000000000000000" pitchFamily="2" charset="2"/>
              </a:rPr>
              <a:t> nem készül hozzá pont</a:t>
            </a:r>
          </a:p>
          <a:p>
            <a:r>
              <a:rPr lang="hu-HU" dirty="0">
                <a:sym typeface="Wingdings" panose="05000000000000000000" pitchFamily="2" charset="2"/>
              </a:rPr>
              <a:t>a kör területére esnek falvak is, amikbe viszont készültek véletlen pontok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12:34</a:t>
            </a:fld>
            <a:endParaRPr lang="en-US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C60E2DE0-8807-08D6-E227-930EA839B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3537" y="146150"/>
            <a:ext cx="3836482" cy="31786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AED93D2E-5961-1ACD-F0C4-5635CBBF2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3537" y="3481364"/>
            <a:ext cx="3836482" cy="263277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31936AE4-B99B-E5B4-F9DA-39197D723C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1701" y="3481363"/>
            <a:ext cx="2961117" cy="26327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Kép 14">
            <a:extLst>
              <a:ext uri="{FF2B5EF4-FFF2-40B4-BE49-F238E27FC236}">
                <a16:creationId xmlns:a16="http://schemas.microsoft.com/office/drawing/2014/main" id="{E7FA93C9-7A37-EB0A-EC1D-3762055BB7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713" y="3481363"/>
            <a:ext cx="2729269" cy="26327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artalom helye 2">
            <a:extLst>
              <a:ext uri="{FF2B5EF4-FFF2-40B4-BE49-F238E27FC236}">
                <a16:creationId xmlns:a16="http://schemas.microsoft.com/office/drawing/2014/main" id="{2EC872E4-26CD-0A9C-F58D-07E1436E1349}"/>
              </a:ext>
            </a:extLst>
          </p:cNvPr>
          <p:cNvSpPr txBox="1">
            <a:spLocks/>
          </p:cNvSpPr>
          <p:nvPr/>
        </p:nvSpPr>
        <p:spPr>
          <a:xfrm>
            <a:off x="6833537" y="2957716"/>
            <a:ext cx="384826" cy="4608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330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5349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 Narrow" panose="020B0606020202030204" pitchFamily="34" charset="0"/>
              <a:buChar char="–"/>
              <a:defRPr sz="2400" kern="1200">
                <a:solidFill>
                  <a:srgbClr val="00660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0066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3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7" name="Tartalom helye 2">
            <a:extLst>
              <a:ext uri="{FF2B5EF4-FFF2-40B4-BE49-F238E27FC236}">
                <a16:creationId xmlns:a16="http://schemas.microsoft.com/office/drawing/2014/main" id="{6718F090-718A-C525-6EA7-485197F44455}"/>
              </a:ext>
            </a:extLst>
          </p:cNvPr>
          <p:cNvSpPr txBox="1">
            <a:spLocks/>
          </p:cNvSpPr>
          <p:nvPr/>
        </p:nvSpPr>
        <p:spPr>
          <a:xfrm>
            <a:off x="6833537" y="5722825"/>
            <a:ext cx="384826" cy="4608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330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5349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 Narrow" panose="020B0606020202030204" pitchFamily="34" charset="0"/>
              <a:buChar char="–"/>
              <a:defRPr sz="2400" kern="1200">
                <a:solidFill>
                  <a:srgbClr val="00660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0066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32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Tartalom helye 2">
            <a:extLst>
              <a:ext uri="{FF2B5EF4-FFF2-40B4-BE49-F238E27FC236}">
                <a16:creationId xmlns:a16="http://schemas.microsoft.com/office/drawing/2014/main" id="{EBD9C672-986F-156A-F8E4-07065A863B16}"/>
              </a:ext>
            </a:extLst>
          </p:cNvPr>
          <p:cNvSpPr txBox="1">
            <a:spLocks/>
          </p:cNvSpPr>
          <p:nvPr/>
        </p:nvSpPr>
        <p:spPr>
          <a:xfrm>
            <a:off x="3761701" y="5722825"/>
            <a:ext cx="384826" cy="4608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330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5349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 Narrow" panose="020B0606020202030204" pitchFamily="34" charset="0"/>
              <a:buChar char="–"/>
              <a:defRPr sz="2400" kern="1200">
                <a:solidFill>
                  <a:srgbClr val="00660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0066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9" name="Tartalom helye 2">
            <a:extLst>
              <a:ext uri="{FF2B5EF4-FFF2-40B4-BE49-F238E27FC236}">
                <a16:creationId xmlns:a16="http://schemas.microsoft.com/office/drawing/2014/main" id="{F6105A2E-83AE-22B5-AE46-D6FC03D4C3E0}"/>
              </a:ext>
            </a:extLst>
          </p:cNvPr>
          <p:cNvSpPr txBox="1">
            <a:spLocks/>
          </p:cNvSpPr>
          <p:nvPr/>
        </p:nvSpPr>
        <p:spPr>
          <a:xfrm>
            <a:off x="921713" y="5722825"/>
            <a:ext cx="384826" cy="4608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330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5349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 Narrow" panose="020B0606020202030204" pitchFamily="34" charset="0"/>
              <a:buChar char="–"/>
              <a:defRPr sz="2400" kern="1200">
                <a:solidFill>
                  <a:srgbClr val="00660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0066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3200" b="1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3932997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Tábla kiegészítése geometriai jellemzőkkel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7302500" cy="4754563"/>
          </a:xfrm>
        </p:spPr>
        <p:txBody>
          <a:bodyPr/>
          <a:lstStyle/>
          <a:p>
            <a:r>
              <a:rPr lang="en-US" dirty="0"/>
              <a:t>Data Management</a:t>
            </a:r>
            <a:r>
              <a:rPr lang="hu-HU" dirty="0"/>
              <a:t> </a:t>
            </a:r>
            <a:r>
              <a:rPr lang="hu-HU" dirty="0" err="1"/>
              <a:t>Tools</a:t>
            </a:r>
            <a:r>
              <a:rPr lang="hu-HU" dirty="0"/>
              <a:t> &gt; </a:t>
            </a:r>
            <a:r>
              <a:rPr lang="en-US" dirty="0"/>
              <a:t>Features</a:t>
            </a:r>
            <a:r>
              <a:rPr lang="hu-HU" dirty="0"/>
              <a:t> &gt; </a:t>
            </a:r>
            <a:r>
              <a:rPr lang="en-US" dirty="0"/>
              <a:t>Add Geometry Attributes</a:t>
            </a:r>
          </a:p>
          <a:p>
            <a:r>
              <a:rPr lang="hu-HU" dirty="0"/>
              <a:t>különböző geometriai jellemzők közül választhatunk</a:t>
            </a:r>
          </a:p>
          <a:p>
            <a:r>
              <a:rPr lang="hu-HU" dirty="0"/>
              <a:t>egyet vagy többet</a:t>
            </a:r>
          </a:p>
          <a:p>
            <a:r>
              <a:rPr lang="hu-HU" dirty="0"/>
              <a:t>geometriatípustól függően változnak a lehetőségek</a:t>
            </a:r>
          </a:p>
          <a:p>
            <a:pPr lvl="1"/>
            <a:r>
              <a:rPr lang="hu-HU" dirty="0"/>
              <a:t>koordináták – pont esetén</a:t>
            </a:r>
          </a:p>
          <a:p>
            <a:pPr lvl="1"/>
            <a:r>
              <a:rPr lang="hu-HU" dirty="0"/>
              <a:t>hossz (</a:t>
            </a:r>
            <a:r>
              <a:rPr lang="hu-HU" dirty="0" err="1"/>
              <a:t>length</a:t>
            </a:r>
            <a:r>
              <a:rPr lang="hu-HU" dirty="0"/>
              <a:t>) – vonallánc esetén</a:t>
            </a:r>
          </a:p>
          <a:p>
            <a:pPr lvl="1"/>
            <a:r>
              <a:rPr lang="hu-HU" dirty="0"/>
              <a:t>terület (</a:t>
            </a:r>
            <a:r>
              <a:rPr lang="hu-HU" dirty="0" err="1"/>
              <a:t>area</a:t>
            </a:r>
            <a:r>
              <a:rPr lang="hu-HU" dirty="0"/>
              <a:t>) – poligon esetén</a:t>
            </a:r>
          </a:p>
          <a:p>
            <a:pPr lvl="1"/>
            <a:r>
              <a:rPr lang="hu-HU" dirty="0"/>
              <a:t>kerület (</a:t>
            </a:r>
            <a:r>
              <a:rPr lang="hu-HU" dirty="0" err="1"/>
              <a:t>perimeter</a:t>
            </a:r>
            <a:r>
              <a:rPr lang="hu-HU" dirty="0"/>
              <a:t> </a:t>
            </a:r>
            <a:r>
              <a:rPr lang="hu-HU" dirty="0" err="1"/>
              <a:t>length</a:t>
            </a:r>
            <a:r>
              <a:rPr lang="hu-HU" dirty="0"/>
              <a:t>) – poligon esetén</a:t>
            </a:r>
          </a:p>
          <a:p>
            <a:pPr lvl="1"/>
            <a:r>
              <a:rPr lang="hu-HU" dirty="0" err="1"/>
              <a:t>centroid</a:t>
            </a:r>
            <a:r>
              <a:rPr lang="hu-HU" dirty="0"/>
              <a:t> (geometriai középpont) koordinátái</a:t>
            </a:r>
          </a:p>
          <a:p>
            <a:pPr lvl="1"/>
            <a:r>
              <a:rPr lang="hu-HU" dirty="0"/>
              <a:t>befoglaló téglalap (</a:t>
            </a:r>
            <a:r>
              <a:rPr lang="hu-HU" dirty="0" err="1"/>
              <a:t>extent</a:t>
            </a:r>
            <a:r>
              <a:rPr lang="hu-HU" dirty="0"/>
              <a:t>) koordinátái</a:t>
            </a:r>
          </a:p>
          <a:p>
            <a:pPr lvl="1"/>
            <a:r>
              <a:rPr lang="hu-HU" dirty="0"/>
              <a:t>és néhány egyéb, ritkábban használt geometriai jellemző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12:34</a:t>
            </a:fld>
            <a:endParaRPr lang="en-US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5100" y="1414239"/>
            <a:ext cx="1709450" cy="182653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90261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43E81EA-07ED-061E-FDF1-CDB38CA44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Tábla kiegészítése geometriai jellemzőkkel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60EB06B-1705-D3EB-9091-E3041E3D6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7289800" cy="4754563"/>
          </a:xfrm>
        </p:spPr>
        <p:txBody>
          <a:bodyPr/>
          <a:lstStyle/>
          <a:p>
            <a:r>
              <a:rPr lang="hu-HU" dirty="0"/>
              <a:t>minden kiválasztott tulajdonsághoz</a:t>
            </a:r>
          </a:p>
          <a:p>
            <a:pPr lvl="1"/>
            <a:r>
              <a:rPr lang="hu-HU" dirty="0"/>
              <a:t>egy vagy több mező képződik</a:t>
            </a:r>
          </a:p>
          <a:p>
            <a:pPr lvl="1"/>
            <a:r>
              <a:rPr lang="hu-HU" dirty="0"/>
              <a:t>a súgóban megtalálható néven</a:t>
            </a:r>
          </a:p>
          <a:p>
            <a:pPr lvl="1"/>
            <a:r>
              <a:rPr lang="hu-HU" dirty="0"/>
              <a:t>pl. POLY_AREA, LENGTH, PERIMETER, CENTROID_X</a:t>
            </a:r>
          </a:p>
          <a:p>
            <a:r>
              <a:rPr lang="hu-HU" dirty="0"/>
              <a:t>https://desktop.arcgis.com/en/arcmap/latest/tools/data-management-toolbox/add-geometry-attributes.htm</a:t>
            </a:r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43A7D6F-2DFD-7DB6-F974-4A4776843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12:34</a:t>
            </a:fld>
            <a:endParaRPr lang="en-US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8BAA06F1-8FAB-683A-5F15-18CA7E4BF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00" y="1422400"/>
            <a:ext cx="3962400" cy="471677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37459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Véletlen pontok létrehozása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Data Management </a:t>
            </a:r>
            <a:r>
              <a:rPr lang="hu-HU" dirty="0" err="1"/>
              <a:t>Tools</a:t>
            </a:r>
            <a:r>
              <a:rPr lang="hu-HU" dirty="0"/>
              <a:t> &gt; </a:t>
            </a:r>
            <a:r>
              <a:rPr lang="hu-HU" dirty="0" err="1"/>
              <a:t>Sampling</a:t>
            </a:r>
            <a:r>
              <a:rPr lang="hu-HU" dirty="0"/>
              <a:t> &gt; </a:t>
            </a:r>
            <a:r>
              <a:rPr lang="hu-HU" dirty="0" err="1"/>
              <a:t>Create</a:t>
            </a:r>
            <a:r>
              <a:rPr lang="hu-HU" dirty="0"/>
              <a:t> Random </a:t>
            </a:r>
            <a:r>
              <a:rPr lang="hu-HU" dirty="0" err="1"/>
              <a:t>Points</a:t>
            </a:r>
            <a:endParaRPr lang="hu-HU" dirty="0"/>
          </a:p>
          <a:p>
            <a:r>
              <a:rPr lang="hu-HU" dirty="0"/>
              <a:t>megadott számú véletlen pontot generál</a:t>
            </a:r>
          </a:p>
          <a:p>
            <a:pPr lvl="1"/>
            <a:r>
              <a:rPr lang="hu-HU" dirty="0"/>
              <a:t>poligonokon belül (leggyakrabban ezt használjuk)</a:t>
            </a:r>
          </a:p>
          <a:p>
            <a:pPr lvl="1"/>
            <a:r>
              <a:rPr lang="hu-HU" dirty="0"/>
              <a:t>vonalláncok mentén</a:t>
            </a:r>
          </a:p>
          <a:p>
            <a:pPr lvl="1"/>
            <a:r>
              <a:rPr lang="hu-HU" dirty="0"/>
              <a:t>pontok helyén</a:t>
            </a:r>
          </a:p>
          <a:p>
            <a:pPr lvl="1"/>
            <a:r>
              <a:rPr lang="hu-HU" dirty="0"/>
              <a:t>raszter vagy vektor kiterjedésében (befoglaló téglalapjában)</a:t>
            </a:r>
          </a:p>
          <a:p>
            <a:r>
              <a:rPr lang="hu-HU" dirty="0"/>
              <a:t>a darabszám geometriai entitásonként (pl. poligononként) értendő</a:t>
            </a:r>
          </a:p>
          <a:p>
            <a:pPr lvl="1"/>
            <a:r>
              <a:rPr lang="hu-HU" dirty="0"/>
              <a:t>kiterjedés esetén az </a:t>
            </a:r>
            <a:r>
              <a:rPr lang="hu-HU" dirty="0" err="1"/>
              <a:t>összdarabszámmal</a:t>
            </a:r>
            <a:r>
              <a:rPr lang="hu-HU" dirty="0"/>
              <a:t> egyezik meg</a:t>
            </a:r>
          </a:p>
          <a:p>
            <a:r>
              <a:rPr lang="hu-HU" dirty="0"/>
              <a:t>a darabszám megadható számként</a:t>
            </a:r>
          </a:p>
          <a:p>
            <a:pPr lvl="1"/>
            <a:r>
              <a:rPr lang="hu-HU" dirty="0"/>
              <a:t>vagy a vektor egy számmezőjével</a:t>
            </a:r>
          </a:p>
          <a:p>
            <a:r>
              <a:rPr lang="hu-HU" dirty="0"/>
              <a:t>minimális távolság (lehet, hogy kevesebb pontot kapunk!)</a:t>
            </a:r>
          </a:p>
          <a:p>
            <a:endParaRPr lang="hu-HU" dirty="0"/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12:34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1200" y="148772"/>
            <a:ext cx="3678237" cy="26118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1200" y="2897150"/>
            <a:ext cx="3678237" cy="38191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998186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C320A6-5E59-EF3D-89FE-D7428AE98E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45A6EBC-E7F9-E373-3A65-C00E601C2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Tábla kiegészítése geometriai jellemzőkkel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01A8C76-7B56-86C4-651A-DA8DEA218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7638144" cy="4754563"/>
          </a:xfrm>
        </p:spPr>
        <p:txBody>
          <a:bodyPr/>
          <a:lstStyle/>
          <a:p>
            <a:r>
              <a:rPr lang="hu-HU" dirty="0"/>
              <a:t>ha a bemeneti réteg nem vetületi rendszerben van (pl. EOV-ban), vagy legalábbis nem tud róla az </a:t>
            </a:r>
            <a:r>
              <a:rPr lang="hu-HU" dirty="0" err="1"/>
              <a:t>ArcMap</a:t>
            </a:r>
            <a:endParaRPr lang="hu-HU" dirty="0"/>
          </a:p>
          <a:p>
            <a:pPr lvl="1"/>
            <a:r>
              <a:rPr lang="hu-HU" dirty="0"/>
              <a:t>akkor bizonyos tulajdonságokat nem választhatunk</a:t>
            </a:r>
          </a:p>
          <a:p>
            <a:pPr lvl="1"/>
            <a:r>
              <a:rPr lang="hu-HU" dirty="0"/>
              <a:t>pl. AREA helyett csak AREA_GEODESIC érhető el</a:t>
            </a:r>
          </a:p>
          <a:p>
            <a:pPr lvl="1"/>
            <a:r>
              <a:rPr lang="hu-HU" dirty="0"/>
              <a:t>bár ez sehol sincsen dokumentálva…</a:t>
            </a:r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A22B5AE-DFFF-7018-E778-DD34980E1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6661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756A3F-98A0-22EA-361A-642CC54E25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D161FA6-ACE6-231A-BD81-7B3B5B844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Tábla kiegészítése geometriai jellemzőkkel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633B416-B6BC-4002-0FCA-B8550F504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7638144" cy="4754563"/>
          </a:xfrm>
        </p:spPr>
        <p:txBody>
          <a:bodyPr/>
          <a:lstStyle/>
          <a:p>
            <a:r>
              <a:rPr lang="hu-HU" dirty="0"/>
              <a:t>ha a bemeneti réteg nem vetületi rendszerben van (pl. EOV-ban), vagy legalábbis nem tud róla az </a:t>
            </a:r>
            <a:r>
              <a:rPr lang="hu-HU" dirty="0" err="1"/>
              <a:t>ArcMap</a:t>
            </a:r>
            <a:endParaRPr lang="hu-HU" dirty="0"/>
          </a:p>
          <a:p>
            <a:pPr lvl="1"/>
            <a:r>
              <a:rPr lang="hu-HU" dirty="0"/>
              <a:t>akkor bizonyos tulajdonságokat nem választhatunk</a:t>
            </a:r>
          </a:p>
          <a:p>
            <a:pPr lvl="1"/>
            <a:r>
              <a:rPr lang="hu-HU" dirty="0"/>
              <a:t>pl. AREA helyett csak AREA_</a:t>
            </a:r>
            <a:r>
              <a:rPr lang="hu-HU"/>
              <a:t>GEODESIC érhető el</a:t>
            </a:r>
            <a:endParaRPr lang="hu-HU" dirty="0"/>
          </a:p>
          <a:p>
            <a:pPr lvl="1"/>
            <a:r>
              <a:rPr lang="hu-HU" dirty="0"/>
              <a:t>bár ez sehol sincsen dokumentálva…</a:t>
            </a:r>
          </a:p>
          <a:p>
            <a:pPr lvl="1"/>
            <a:r>
              <a:rPr lang="hu-HU" dirty="0"/>
              <a:t>én is csak a </a:t>
            </a:r>
            <a:r>
              <a:rPr lang="hu-HU" dirty="0" err="1"/>
              <a:t>ChatGPT-től</a:t>
            </a:r>
            <a:r>
              <a:rPr lang="hu-HU" dirty="0"/>
              <a:t> tudtam meg…</a:t>
            </a:r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B476D68-9A49-69C4-28CD-B26D2D5D0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12:34</a:t>
            </a:fld>
            <a:endParaRPr lang="en-US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DA6E6F50-23A3-D7B6-AC65-343A2D5D6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6344" y="237672"/>
            <a:ext cx="3585480" cy="34699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Kép 8" descr="A képen Vonalas grafika, vázlat, illusztráció, rajz látható&#10;&#10;Automatikusan generált leírás">
            <a:extLst>
              <a:ext uri="{FF2B5EF4-FFF2-40B4-BE49-F238E27FC236}">
                <a16:creationId xmlns:a16="http://schemas.microsoft.com/office/drawing/2014/main" id="{AAA80473-E7F6-D756-B992-2191184562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76344" y="3847833"/>
            <a:ext cx="3585480" cy="22469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979326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C85F715-D02B-01C3-B2B4-AC4BFD39F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Tábla kiegészítése geometriai jellemzőkkel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77DDDAF-C66F-4702-57D7-B59B47730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DEMO</a:t>
            </a:r>
          </a:p>
          <a:p>
            <a:pPr lvl="1"/>
            <a:r>
              <a:rPr lang="hu-HU" dirty="0"/>
              <a:t>közigazgatási határok poligonjaihoz</a:t>
            </a:r>
          </a:p>
          <a:p>
            <a:pPr lvl="1"/>
            <a:r>
              <a:rPr lang="hu-HU" dirty="0"/>
              <a:t>terület (km</a:t>
            </a:r>
            <a:r>
              <a:rPr lang="hu-HU" baseline="30000" dirty="0"/>
              <a:t>2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kerület (m)</a:t>
            </a:r>
          </a:p>
          <a:p>
            <a:pPr lvl="1"/>
            <a:r>
              <a:rPr lang="hu-HU" dirty="0"/>
              <a:t>középponti koordináták</a:t>
            </a:r>
          </a:p>
          <a:p>
            <a:pPr lvl="1"/>
            <a:r>
              <a:rPr lang="hu-HU" dirty="0"/>
              <a:t>attribútumtábla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4164D3E-8FF2-F5CF-E29C-54C0D356F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12:34</a:t>
            </a:fld>
            <a:endParaRPr lang="en-US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D87181AF-CD58-5471-B960-A6A0BC1FC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6400" y="1415781"/>
            <a:ext cx="3995737" cy="33213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9A561CAD-E08B-E909-9E89-DD532A7913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212" y="4843463"/>
            <a:ext cx="11210925" cy="13335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03752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D069FF7-AC50-08B9-F732-718DE13F2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Térbeli és nem térbeli adattáblák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29711B6-F75E-B1D7-7C1F-021DC0A9C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6261184" cy="4754563"/>
          </a:xfrm>
        </p:spPr>
        <p:txBody>
          <a:bodyPr/>
          <a:lstStyle/>
          <a:p>
            <a:r>
              <a:rPr lang="hu-HU" dirty="0"/>
              <a:t>térbeli adattábla</a:t>
            </a:r>
          </a:p>
          <a:p>
            <a:pPr lvl="1"/>
            <a:r>
              <a:rPr lang="hu-HU" dirty="0"/>
              <a:t>minden rekordhoz tartozik geometria</a:t>
            </a:r>
          </a:p>
          <a:p>
            <a:pPr lvl="1"/>
            <a:r>
              <a:rPr lang="hu-HU" dirty="0"/>
              <a:t>ami térképen ábrázolható</a:t>
            </a:r>
          </a:p>
          <a:p>
            <a:pPr lvl="1"/>
            <a:r>
              <a:rPr lang="hu-HU" dirty="0"/>
              <a:t>egység: "</a:t>
            </a:r>
            <a:r>
              <a:rPr lang="hu-HU" dirty="0" err="1"/>
              <a:t>feature</a:t>
            </a:r>
            <a:r>
              <a:rPr lang="hu-HU" dirty="0"/>
              <a:t>"</a:t>
            </a:r>
          </a:p>
          <a:p>
            <a:pPr lvl="1"/>
            <a:r>
              <a:rPr lang="hu-HU" dirty="0" err="1"/>
              <a:t>ObjectID</a:t>
            </a:r>
            <a:r>
              <a:rPr lang="hu-HU" dirty="0"/>
              <a:t> (geometria azonosítója) és </a:t>
            </a:r>
            <a:r>
              <a:rPr lang="hu-HU" dirty="0" err="1"/>
              <a:t>Shape</a:t>
            </a:r>
            <a:r>
              <a:rPr lang="hu-HU" dirty="0"/>
              <a:t> (geometriatípus) mezők</a:t>
            </a:r>
          </a:p>
          <a:p>
            <a:r>
              <a:rPr lang="hu-HU" dirty="0"/>
              <a:t>nem térbeli adattábla</a:t>
            </a:r>
          </a:p>
          <a:p>
            <a:pPr lvl="1"/>
            <a:r>
              <a:rPr lang="hu-HU" dirty="0"/>
              <a:t>nincsen </a:t>
            </a:r>
            <a:r>
              <a:rPr lang="hu-HU" dirty="0" err="1"/>
              <a:t>Shape</a:t>
            </a:r>
            <a:r>
              <a:rPr lang="hu-HU" dirty="0"/>
              <a:t> mező</a:t>
            </a:r>
          </a:p>
          <a:p>
            <a:pPr lvl="1"/>
            <a:r>
              <a:rPr lang="hu-HU" dirty="0" err="1"/>
              <a:t>ObjectID</a:t>
            </a:r>
            <a:r>
              <a:rPr lang="hu-HU" dirty="0"/>
              <a:t>/OID lehet</a:t>
            </a:r>
          </a:p>
          <a:p>
            <a:r>
              <a:rPr lang="hu-HU" dirty="0"/>
              <a:t>mindkettő tartalmazhat szám/szöveg/dátum típusú mezőket</a:t>
            </a:r>
          </a:p>
          <a:p>
            <a:pPr lvl="1"/>
            <a:endParaRPr lang="hu-HU" dirty="0"/>
          </a:p>
          <a:p>
            <a:pPr lvl="1"/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1EEBBFA-1895-6FA4-CEC7-7DB8B3736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12:34</a:t>
            </a:fld>
            <a:endParaRPr lang="en-US"/>
          </a:p>
        </p:txBody>
      </p:sp>
      <p:pic>
        <p:nvPicPr>
          <p:cNvPr id="5" name="Picture 5" descr="WorldWithSelectedCountries_ed.gif">
            <a:extLst>
              <a:ext uri="{FF2B5EF4-FFF2-40B4-BE49-F238E27FC236}">
                <a16:creationId xmlns:a16="http://schemas.microsoft.com/office/drawing/2014/main" id="{81476415-EEE7-8397-A91B-392F438E30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800" y="1440288"/>
            <a:ext cx="4754646" cy="291349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spat_tab.png">
            <a:extLst>
              <a:ext uri="{FF2B5EF4-FFF2-40B4-BE49-F238E27FC236}">
                <a16:creationId xmlns:a16="http://schemas.microsoft.com/office/drawing/2014/main" id="{8984906E-389A-FFB6-0E16-754779A37D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899" y="4533901"/>
            <a:ext cx="4755547" cy="156472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1976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2D60473-089D-1CA8-E356-EC787CAA9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Térbeli és nem térbeli adattáblák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846CF97-493F-0084-3A44-96D918543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8839200" cy="4754563"/>
          </a:xfrm>
        </p:spPr>
        <p:txBody>
          <a:bodyPr/>
          <a:lstStyle/>
          <a:p>
            <a:r>
              <a:rPr lang="hu-HU" dirty="0"/>
              <a:t>nem térbeli adattáblák forrása</a:t>
            </a:r>
          </a:p>
          <a:p>
            <a:pPr lvl="1"/>
            <a:r>
              <a:rPr lang="hu-HU" dirty="0"/>
              <a:t>tabulátorral vagy vesszővel tagolt szövegfájlok (.</a:t>
            </a:r>
            <a:r>
              <a:rPr lang="hu-HU" dirty="0" err="1"/>
              <a:t>csv</a:t>
            </a:r>
            <a:r>
              <a:rPr lang="hu-HU" dirty="0"/>
              <a:t>, .</a:t>
            </a:r>
            <a:r>
              <a:rPr lang="hu-HU" dirty="0" err="1"/>
              <a:t>txt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INFO-táblázatok</a:t>
            </a:r>
          </a:p>
          <a:p>
            <a:pPr lvl="1"/>
            <a:r>
              <a:rPr lang="hu-HU" dirty="0"/>
              <a:t>Excel-táblázatok (.</a:t>
            </a:r>
            <a:r>
              <a:rPr lang="hu-HU" dirty="0" err="1"/>
              <a:t>xls</a:t>
            </a:r>
            <a:r>
              <a:rPr lang="hu-HU" dirty="0"/>
              <a:t>, .</a:t>
            </a:r>
            <a:r>
              <a:rPr lang="hu-HU" dirty="0" err="1"/>
              <a:t>xlsx</a:t>
            </a:r>
            <a:r>
              <a:rPr lang="hu-HU" dirty="0"/>
              <a:t>)</a:t>
            </a:r>
          </a:p>
          <a:p>
            <a:pPr lvl="1"/>
            <a:r>
              <a:rPr lang="hu-HU" dirty="0" err="1"/>
              <a:t>dBASE</a:t>
            </a:r>
            <a:r>
              <a:rPr lang="hu-HU" dirty="0"/>
              <a:t>-adatbázisok (.</a:t>
            </a:r>
            <a:r>
              <a:rPr lang="hu-HU" dirty="0" err="1"/>
              <a:t>dbf</a:t>
            </a:r>
            <a:r>
              <a:rPr lang="hu-HU" dirty="0"/>
              <a:t>)</a:t>
            </a:r>
          </a:p>
          <a:p>
            <a:r>
              <a:rPr lang="hu-HU" dirty="0"/>
              <a:t>a </a:t>
            </a:r>
            <a:r>
              <a:rPr lang="hu-HU" dirty="0" err="1"/>
              <a:t>dBASE</a:t>
            </a:r>
            <a:r>
              <a:rPr lang="hu-HU" dirty="0"/>
              <a:t>-adatbázis a legszélesebb körben használt</a:t>
            </a:r>
          </a:p>
          <a:p>
            <a:pPr lvl="1"/>
            <a:r>
              <a:rPr lang="hu-HU" dirty="0"/>
              <a:t>megnyitható Microsoft Access-szel vagy Excellel</a:t>
            </a:r>
          </a:p>
          <a:p>
            <a:pPr lvl="1"/>
            <a:r>
              <a:rPr lang="hu-HU" dirty="0"/>
              <a:t>a </a:t>
            </a:r>
            <a:r>
              <a:rPr lang="hu-HU" dirty="0" err="1"/>
              <a:t>Shape</a:t>
            </a:r>
            <a:r>
              <a:rPr lang="hu-HU" dirty="0"/>
              <a:t>-fájlhoz tartozó adatok is </a:t>
            </a:r>
            <a:r>
              <a:rPr lang="hu-HU" dirty="0" err="1"/>
              <a:t>dBASE</a:t>
            </a:r>
            <a:r>
              <a:rPr lang="hu-HU" dirty="0"/>
              <a:t>-adatbázisban találhatóak</a:t>
            </a:r>
          </a:p>
          <a:p>
            <a:pPr lvl="1"/>
            <a:r>
              <a:rPr lang="hu-HU" dirty="0"/>
              <a:t>ezért a .</a:t>
            </a:r>
            <a:r>
              <a:rPr lang="hu-HU" dirty="0" err="1"/>
              <a:t>shp</a:t>
            </a:r>
            <a:r>
              <a:rPr lang="hu-HU" dirty="0"/>
              <a:t> mellett mindig találunk egy .</a:t>
            </a:r>
            <a:r>
              <a:rPr lang="hu-HU" dirty="0" err="1"/>
              <a:t>dbf-et</a:t>
            </a:r>
            <a:endParaRPr lang="hu-HU" dirty="0"/>
          </a:p>
          <a:p>
            <a:pPr lvl="1"/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5947826-58C9-0813-234D-9D6975535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12:34</a:t>
            </a:fld>
            <a:endParaRPr lang="en-US"/>
          </a:p>
        </p:txBody>
      </p:sp>
      <p:pic>
        <p:nvPicPr>
          <p:cNvPr id="6" name="Ábra 5">
            <a:extLst>
              <a:ext uri="{FF2B5EF4-FFF2-40B4-BE49-F238E27FC236}">
                <a16:creationId xmlns:a16="http://schemas.microsoft.com/office/drawing/2014/main" id="{91E459BA-2FBC-1275-8E17-DFD1DFFD82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72600" y="2345333"/>
            <a:ext cx="28194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9644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41488C2-896A-EDDC-ED9E-2DA1402EA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Táblázat-adatbázis átalakítás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FA55157-81E1-3B66-12A3-FA4FE9367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6998235" cy="4754563"/>
          </a:xfrm>
        </p:spPr>
        <p:txBody>
          <a:bodyPr/>
          <a:lstStyle/>
          <a:p>
            <a:r>
              <a:rPr lang="hu-HU" dirty="0"/>
              <a:t>Conversion </a:t>
            </a:r>
            <a:r>
              <a:rPr lang="hu-HU" dirty="0" err="1"/>
              <a:t>Tools</a:t>
            </a:r>
            <a:r>
              <a:rPr lang="hu-HU" dirty="0"/>
              <a:t> &gt; Excel &gt;</a:t>
            </a:r>
          </a:p>
          <a:p>
            <a:pPr lvl="1"/>
            <a:r>
              <a:rPr lang="hu-HU" dirty="0"/>
              <a:t>Excel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Table</a:t>
            </a:r>
            <a:r>
              <a:rPr lang="hu-HU" dirty="0"/>
              <a:t>: Excel-táblázatból (.</a:t>
            </a:r>
            <a:r>
              <a:rPr lang="hu-HU" dirty="0" err="1"/>
              <a:t>xls</a:t>
            </a:r>
            <a:r>
              <a:rPr lang="hu-HU" dirty="0"/>
              <a:t>, .</a:t>
            </a:r>
            <a:r>
              <a:rPr lang="hu-HU" dirty="0" err="1"/>
              <a:t>xlsx</a:t>
            </a:r>
            <a:r>
              <a:rPr lang="hu-HU" dirty="0"/>
              <a:t>) adatbázisfájlt (.</a:t>
            </a:r>
            <a:r>
              <a:rPr lang="hu-HU" dirty="0" err="1"/>
              <a:t>dbf</a:t>
            </a:r>
            <a:r>
              <a:rPr lang="hu-HU" dirty="0"/>
              <a:t>) készít</a:t>
            </a:r>
          </a:p>
          <a:p>
            <a:pPr lvl="1"/>
            <a:r>
              <a:rPr lang="hu-HU" dirty="0" err="1"/>
              <a:t>Table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Excel: térbeli vagy nem térbeli adattáblából (rétegből, .</a:t>
            </a:r>
            <a:r>
              <a:rPr lang="hu-HU" dirty="0" err="1"/>
              <a:t>shp-ból</a:t>
            </a:r>
            <a:r>
              <a:rPr lang="hu-HU" dirty="0"/>
              <a:t>, .</a:t>
            </a:r>
            <a:r>
              <a:rPr lang="hu-HU" dirty="0" err="1"/>
              <a:t>dbf-ből</a:t>
            </a:r>
            <a:r>
              <a:rPr lang="hu-HU" dirty="0"/>
              <a:t>) .</a:t>
            </a:r>
            <a:r>
              <a:rPr lang="hu-HU" dirty="0" err="1"/>
              <a:t>xls</a:t>
            </a:r>
            <a:r>
              <a:rPr lang="hu-HU" dirty="0"/>
              <a:t>-t készít</a:t>
            </a:r>
          </a:p>
          <a:p>
            <a:r>
              <a:rPr lang="hu-HU" dirty="0"/>
              <a:t>előbbit mindjárt kipróbáljuk</a:t>
            </a:r>
          </a:p>
          <a:p>
            <a:r>
              <a:rPr lang="hu-HU" dirty="0"/>
              <a:t>utóbbit lásd a 2. feladatban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E2E4D01-E81C-D511-29C5-78756D833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12:34</a:t>
            </a:fld>
            <a:endParaRPr lang="en-US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5FFA44E8-4B6C-069A-7788-BD1135301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6436" y="3307407"/>
            <a:ext cx="4157271" cy="27760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62A980B1-FFD1-9A98-DB58-DFA1B3E576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6435" y="1514741"/>
            <a:ext cx="4157271" cy="15930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Ellipszis 12">
            <a:extLst>
              <a:ext uri="{FF2B5EF4-FFF2-40B4-BE49-F238E27FC236}">
                <a16:creationId xmlns:a16="http://schemas.microsoft.com/office/drawing/2014/main" id="{01DFDA45-D9F0-6DFB-08DA-3377030B2764}"/>
              </a:ext>
            </a:extLst>
          </p:cNvPr>
          <p:cNvSpPr/>
          <p:nvPr/>
        </p:nvSpPr>
        <p:spPr>
          <a:xfrm>
            <a:off x="8129392" y="3544866"/>
            <a:ext cx="400833" cy="400833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411792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B2FDF-86E1-E35F-03AA-3547F751F1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B72C324-B4D2-F9C4-366E-153050E4B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Táblázat-adatbázis átalakítás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B66AE7E-FC41-0FC5-9653-E37ABB366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6998235" cy="4754563"/>
          </a:xfrm>
        </p:spPr>
        <p:txBody>
          <a:bodyPr/>
          <a:lstStyle/>
          <a:p>
            <a:r>
              <a:rPr lang="hu-HU" dirty="0"/>
              <a:t>az adatbázis nem tartalmaz geometriát</a:t>
            </a:r>
          </a:p>
          <a:p>
            <a:pPr lvl="1"/>
            <a:r>
              <a:rPr lang="hu-HU" dirty="0"/>
              <a:t>nem jelenik meg a térképen (hol jelenne meg?!)</a:t>
            </a:r>
          </a:p>
          <a:p>
            <a:pPr lvl="1"/>
            <a:r>
              <a:rPr lang="hu-HU" dirty="0"/>
              <a:t>nem jelenik meg a rétegkezelőben a "List </a:t>
            </a:r>
            <a:r>
              <a:rPr lang="hu-HU" dirty="0" err="1"/>
              <a:t>By</a:t>
            </a:r>
            <a:r>
              <a:rPr lang="hu-HU" dirty="0"/>
              <a:t> </a:t>
            </a:r>
            <a:r>
              <a:rPr lang="hu-HU" dirty="0" err="1"/>
              <a:t>Drawing</a:t>
            </a:r>
            <a:r>
              <a:rPr lang="hu-HU" dirty="0"/>
              <a:t> </a:t>
            </a:r>
            <a:r>
              <a:rPr lang="hu-HU" dirty="0" err="1"/>
              <a:t>Order</a:t>
            </a:r>
            <a:r>
              <a:rPr lang="hu-HU" dirty="0"/>
              <a:t>" listázási mód esetén</a:t>
            </a:r>
          </a:p>
          <a:p>
            <a:r>
              <a:rPr lang="hu-HU" dirty="0"/>
              <a:t>a rétegkezelő automatikusan átáll a "List </a:t>
            </a:r>
            <a:r>
              <a:rPr lang="hu-HU" dirty="0" err="1"/>
              <a:t>By</a:t>
            </a:r>
            <a:r>
              <a:rPr lang="hu-HU" dirty="0"/>
              <a:t> </a:t>
            </a:r>
            <a:r>
              <a:rPr lang="hu-HU" dirty="0" err="1"/>
              <a:t>Source</a:t>
            </a:r>
            <a:r>
              <a:rPr lang="hu-HU" dirty="0"/>
              <a:t>" listázási módra</a:t>
            </a:r>
          </a:p>
          <a:p>
            <a:pPr lvl="1"/>
            <a:r>
              <a:rPr lang="hu-HU" dirty="0"/>
              <a:t>ez </a:t>
            </a:r>
            <a:r>
              <a:rPr lang="hu-HU" dirty="0" err="1"/>
              <a:t>mappánként</a:t>
            </a:r>
            <a:r>
              <a:rPr lang="hu-HU" dirty="0"/>
              <a:t> csoportosítja a beolvasott fájlokat</a:t>
            </a:r>
          </a:p>
          <a:p>
            <a:pPr lvl="1"/>
            <a:endParaRPr lang="hu-HU" dirty="0"/>
          </a:p>
          <a:p>
            <a:pPr lvl="1"/>
            <a:endParaRPr lang="hu-HU" dirty="0"/>
          </a:p>
          <a:p>
            <a:pPr lvl="1"/>
            <a:endParaRPr lang="hu-HU" dirty="0"/>
          </a:p>
          <a:p>
            <a:pPr lvl="1"/>
            <a:endParaRPr lang="hu-HU" dirty="0"/>
          </a:p>
          <a:p>
            <a:r>
              <a:rPr lang="hu-HU" dirty="0"/>
              <a:t>DEMO: felszinboritas_kategoriak.xlsx </a:t>
            </a:r>
            <a:r>
              <a:rPr lang="hu-HU" dirty="0">
                <a:sym typeface="Wingdings" panose="05000000000000000000" pitchFamily="2" charset="2"/>
              </a:rPr>
              <a:t> .</a:t>
            </a:r>
            <a:r>
              <a:rPr lang="hu-HU" dirty="0" err="1">
                <a:sym typeface="Wingdings" panose="05000000000000000000" pitchFamily="2" charset="2"/>
              </a:rPr>
              <a:t>dbf</a:t>
            </a:r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6AD6833-1202-9766-5D00-EF30E4150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12:34</a:t>
            </a:fld>
            <a:endParaRPr lang="en-US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8767244A-75BB-812C-27A5-EF066D7E0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6436" y="3307407"/>
            <a:ext cx="4157271" cy="27760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2D4CF829-586C-47CA-0A41-B9F91A2131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6435" y="1514741"/>
            <a:ext cx="4157271" cy="15930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Ellipszis 12">
            <a:extLst>
              <a:ext uri="{FF2B5EF4-FFF2-40B4-BE49-F238E27FC236}">
                <a16:creationId xmlns:a16="http://schemas.microsoft.com/office/drawing/2014/main" id="{F494CA9A-EC1E-87EF-BB6D-5B6CBFC06FA0}"/>
              </a:ext>
            </a:extLst>
          </p:cNvPr>
          <p:cNvSpPr/>
          <p:nvPr/>
        </p:nvSpPr>
        <p:spPr>
          <a:xfrm>
            <a:off x="8129392" y="3544866"/>
            <a:ext cx="400833" cy="400833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58707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428B747-1B51-A5DA-5607-A23131040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Táblák összekapcsolása mezőtartalom alapján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95B90EB-05A7-D2DA-422E-52885F4B50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két tábla összekapcsolása</a:t>
            </a:r>
          </a:p>
          <a:p>
            <a:pPr lvl="1"/>
            <a:r>
              <a:rPr lang="hu-HU" dirty="0"/>
              <a:t>az egyik tábla jellemzően térbeli (de nem kötelező)</a:t>
            </a:r>
          </a:p>
          <a:p>
            <a:pPr lvl="1"/>
            <a:r>
              <a:rPr lang="hu-HU" dirty="0"/>
              <a:t>a másik nem térbeli tábla</a:t>
            </a:r>
          </a:p>
          <a:p>
            <a:pPr lvl="1"/>
            <a:r>
              <a:rPr lang="hu-HU" dirty="0"/>
              <a:t>de tartalmaz valamilyen fontos információt (mezőket),</a:t>
            </a:r>
            <a:br>
              <a:rPr lang="hu-HU" dirty="0"/>
            </a:br>
            <a:r>
              <a:rPr lang="hu-HU" dirty="0"/>
              <a:t>ami hiányzik a térbeli táblából</a:t>
            </a:r>
          </a:p>
          <a:p>
            <a:r>
              <a:rPr lang="hu-HU" dirty="0"/>
              <a:t>kell egy összekapcsoló mező (kulcsmező)</a:t>
            </a:r>
          </a:p>
          <a:p>
            <a:pPr lvl="1"/>
            <a:r>
              <a:rPr lang="hu-HU" dirty="0"/>
              <a:t>típusa fontos! (számot számmal, szöveget szöveggel)</a:t>
            </a:r>
          </a:p>
          <a:p>
            <a:pPr lvl="1"/>
            <a:r>
              <a:rPr lang="hu-HU" dirty="0"/>
              <a:t>a neve eltérhet</a:t>
            </a:r>
          </a:p>
          <a:p>
            <a:r>
              <a:rPr lang="hu-HU" dirty="0"/>
              <a:t>eredményként valamilyen módon a fontos</a:t>
            </a:r>
            <a:br>
              <a:rPr lang="hu-HU" dirty="0"/>
            </a:br>
            <a:r>
              <a:rPr lang="hu-HU" dirty="0"/>
              <a:t>információ hozzákapcsolódik a térbeli táblához</a:t>
            </a:r>
          </a:p>
          <a:p>
            <a:pPr lvl="1"/>
            <a:r>
              <a:rPr lang="hu-HU" dirty="0"/>
              <a:t>például bővül az attribútumtábla új mezőkkel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42CE694-7DC9-D044-6EB3-70BD71619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12:34</a:t>
            </a:fld>
            <a:endParaRPr lang="en-US"/>
          </a:p>
        </p:txBody>
      </p:sp>
      <p:pic>
        <p:nvPicPr>
          <p:cNvPr id="5" name="Picture 14" descr="PostProtoJoinedTable.gif">
            <a:extLst>
              <a:ext uri="{FF2B5EF4-FFF2-40B4-BE49-F238E27FC236}">
                <a16:creationId xmlns:a16="http://schemas.microsoft.com/office/drawing/2014/main" id="{5FCF1E2A-DCEC-229C-54F1-799EF1F6B4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423" y="4926012"/>
            <a:ext cx="5105400" cy="10191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5" descr="PostProtoUNTableInJoin.gif">
            <a:extLst>
              <a:ext uri="{FF2B5EF4-FFF2-40B4-BE49-F238E27FC236}">
                <a16:creationId xmlns:a16="http://schemas.microsoft.com/office/drawing/2014/main" id="{F46038BE-9EB2-9939-0C53-083ECB5FF6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2373" y="2787984"/>
            <a:ext cx="2076450" cy="1016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3" descr="PostProtoForlornCountriesTable.gif">
            <a:extLst>
              <a:ext uri="{FF2B5EF4-FFF2-40B4-BE49-F238E27FC236}">
                <a16:creationId xmlns:a16="http://schemas.microsoft.com/office/drawing/2014/main" id="{376E4236-C96C-C380-A95C-34E8C30917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898" y="1569181"/>
            <a:ext cx="3209925" cy="10191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0359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949035-31E9-2992-DF65-143CA5F296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3B1AA40-E466-9721-54A3-55AA4CCDB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Táblák összekapcsolása mezőtartalom alapján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E403B43-211B-FB12-A161-92202F80EB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két tábla összekapcsolása</a:t>
            </a:r>
          </a:p>
          <a:p>
            <a:pPr lvl="1"/>
            <a:r>
              <a:rPr lang="hu-HU" dirty="0">
                <a:solidFill>
                  <a:srgbClr val="FF0000"/>
                </a:solidFill>
              </a:rPr>
              <a:t>az egyik tábla jellemzően térbeli (de nem kötelező)</a:t>
            </a:r>
          </a:p>
          <a:p>
            <a:pPr lvl="1"/>
            <a:r>
              <a:rPr lang="hu-HU" dirty="0"/>
              <a:t>a másik nem térbeli tábla</a:t>
            </a:r>
          </a:p>
          <a:p>
            <a:pPr lvl="1"/>
            <a:r>
              <a:rPr lang="hu-HU" dirty="0"/>
              <a:t>de tartalmaz valamilyen fontos információt (mezőket),</a:t>
            </a:r>
            <a:br>
              <a:rPr lang="hu-HU" dirty="0"/>
            </a:br>
            <a:r>
              <a:rPr lang="hu-HU" dirty="0"/>
              <a:t>ami hiányzik a térbeli táblából</a:t>
            </a:r>
          </a:p>
          <a:p>
            <a:r>
              <a:rPr lang="hu-HU" dirty="0"/>
              <a:t>kell egy összekapcsoló mező (kulcsmező)</a:t>
            </a:r>
          </a:p>
          <a:p>
            <a:pPr lvl="1"/>
            <a:r>
              <a:rPr lang="hu-HU" dirty="0"/>
              <a:t>típusa fontos! (számot számmal, szöveget szöveggel)</a:t>
            </a:r>
          </a:p>
          <a:p>
            <a:pPr lvl="1"/>
            <a:r>
              <a:rPr lang="hu-HU" dirty="0"/>
              <a:t>a neve eltérhet</a:t>
            </a:r>
          </a:p>
          <a:p>
            <a:r>
              <a:rPr lang="hu-HU" dirty="0"/>
              <a:t>eredményként valamilyen módon a fontos</a:t>
            </a:r>
            <a:br>
              <a:rPr lang="hu-HU" dirty="0"/>
            </a:br>
            <a:r>
              <a:rPr lang="hu-HU" dirty="0"/>
              <a:t>információ hozzákapcsolódik a térbeli táblához</a:t>
            </a:r>
          </a:p>
          <a:p>
            <a:pPr lvl="1"/>
            <a:r>
              <a:rPr lang="hu-HU" dirty="0"/>
              <a:t>például bővül az attribútumtábla új mezőkkel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B594384-D7C2-95DF-48C7-46DA60214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12:34</a:t>
            </a:fld>
            <a:endParaRPr lang="en-US"/>
          </a:p>
        </p:txBody>
      </p:sp>
      <p:pic>
        <p:nvPicPr>
          <p:cNvPr id="5" name="Picture 14" descr="PostProtoJoinedTable.gif">
            <a:extLst>
              <a:ext uri="{FF2B5EF4-FFF2-40B4-BE49-F238E27FC236}">
                <a16:creationId xmlns:a16="http://schemas.microsoft.com/office/drawing/2014/main" id="{F15CFD17-ED3B-0840-3143-1265CA75ED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423" y="4926012"/>
            <a:ext cx="5105400" cy="10191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5" descr="PostProtoUNTableInJoin.gif">
            <a:extLst>
              <a:ext uri="{FF2B5EF4-FFF2-40B4-BE49-F238E27FC236}">
                <a16:creationId xmlns:a16="http://schemas.microsoft.com/office/drawing/2014/main" id="{E18DA814-2400-EEC8-C556-5DC0943719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2373" y="2787984"/>
            <a:ext cx="2076450" cy="1016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3" descr="PostProtoForlornCountriesTable.gif">
            <a:extLst>
              <a:ext uri="{FF2B5EF4-FFF2-40B4-BE49-F238E27FC236}">
                <a16:creationId xmlns:a16="http://schemas.microsoft.com/office/drawing/2014/main" id="{EBEFAA30-E59E-C85B-3345-F0DF648487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898" y="1569181"/>
            <a:ext cx="3209925" cy="10191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llipszis 6">
            <a:extLst>
              <a:ext uri="{FF2B5EF4-FFF2-40B4-BE49-F238E27FC236}">
                <a16:creationId xmlns:a16="http://schemas.microsoft.com/office/drawing/2014/main" id="{6DA08D20-00EC-1DAF-7F01-5CAB03F1BB86}"/>
              </a:ext>
            </a:extLst>
          </p:cNvPr>
          <p:cNvSpPr/>
          <p:nvPr/>
        </p:nvSpPr>
        <p:spPr>
          <a:xfrm>
            <a:off x="9537601" y="1531081"/>
            <a:ext cx="811408" cy="25405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19877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92F207-BF35-9009-6A8E-704E2FD55C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BA4CEC0-BFA0-03C3-BD02-410AF8C6A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Táblák összekapcsolása mezőtartalom alapján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68F4C4F-C98F-3EED-A6BE-6217150E7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két tábla összekapcsolása</a:t>
            </a:r>
          </a:p>
          <a:p>
            <a:pPr lvl="1"/>
            <a:r>
              <a:rPr lang="hu-HU" dirty="0"/>
              <a:t>az egyik tábla jellemzően térbeli (de nem kötelező)</a:t>
            </a:r>
          </a:p>
          <a:p>
            <a:pPr lvl="1"/>
            <a:r>
              <a:rPr lang="hu-HU" dirty="0">
                <a:solidFill>
                  <a:srgbClr val="FF0000"/>
                </a:solidFill>
              </a:rPr>
              <a:t>a másik nem térbeli tábla</a:t>
            </a:r>
          </a:p>
          <a:p>
            <a:pPr lvl="1"/>
            <a:r>
              <a:rPr lang="hu-HU" dirty="0"/>
              <a:t>de tartalmaz valamilyen fontos információt (mezőket),</a:t>
            </a:r>
            <a:br>
              <a:rPr lang="hu-HU" dirty="0"/>
            </a:br>
            <a:r>
              <a:rPr lang="hu-HU" dirty="0"/>
              <a:t>ami hiányzik a térbeli táblából</a:t>
            </a:r>
          </a:p>
          <a:p>
            <a:r>
              <a:rPr lang="hu-HU" dirty="0"/>
              <a:t>kell egy összekapcsoló mező (kulcsmező)</a:t>
            </a:r>
          </a:p>
          <a:p>
            <a:pPr lvl="1"/>
            <a:r>
              <a:rPr lang="hu-HU" dirty="0"/>
              <a:t>típusa fontos! (számot számmal, szöveget szöveggel)</a:t>
            </a:r>
          </a:p>
          <a:p>
            <a:pPr lvl="1"/>
            <a:r>
              <a:rPr lang="hu-HU" dirty="0"/>
              <a:t>a neve eltérhet</a:t>
            </a:r>
          </a:p>
          <a:p>
            <a:r>
              <a:rPr lang="hu-HU" dirty="0"/>
              <a:t>eredményként valamilyen módon a fontos</a:t>
            </a:r>
            <a:br>
              <a:rPr lang="hu-HU" dirty="0"/>
            </a:br>
            <a:r>
              <a:rPr lang="hu-HU" dirty="0"/>
              <a:t>információ hozzákapcsolódik a térbeli táblához</a:t>
            </a:r>
          </a:p>
          <a:p>
            <a:pPr lvl="1"/>
            <a:r>
              <a:rPr lang="hu-HU" dirty="0"/>
              <a:t>például bővül az attribútumtábla új mezőkkel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BC36144-60D1-AEEB-B108-FE944F24E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12:34</a:t>
            </a:fld>
            <a:endParaRPr lang="en-US"/>
          </a:p>
        </p:txBody>
      </p:sp>
      <p:pic>
        <p:nvPicPr>
          <p:cNvPr id="5" name="Picture 14" descr="PostProtoJoinedTable.gif">
            <a:extLst>
              <a:ext uri="{FF2B5EF4-FFF2-40B4-BE49-F238E27FC236}">
                <a16:creationId xmlns:a16="http://schemas.microsoft.com/office/drawing/2014/main" id="{539FC4C3-BC86-2689-7BF5-9314F6A44C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423" y="4926012"/>
            <a:ext cx="5105400" cy="10191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5" descr="PostProtoUNTableInJoin.gif">
            <a:extLst>
              <a:ext uri="{FF2B5EF4-FFF2-40B4-BE49-F238E27FC236}">
                <a16:creationId xmlns:a16="http://schemas.microsoft.com/office/drawing/2014/main" id="{FBBF3285-3ECD-572C-1312-430399A604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2373" y="2787984"/>
            <a:ext cx="2076450" cy="1016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3" descr="PostProtoForlornCountriesTable.gif">
            <a:extLst>
              <a:ext uri="{FF2B5EF4-FFF2-40B4-BE49-F238E27FC236}">
                <a16:creationId xmlns:a16="http://schemas.microsoft.com/office/drawing/2014/main" id="{8B27B685-BEBD-261A-04FE-6AAE6AAF21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898" y="1569181"/>
            <a:ext cx="3209925" cy="10191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721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Véletlen pontok létrehozása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Data Management </a:t>
            </a:r>
            <a:r>
              <a:rPr lang="hu-HU" dirty="0" err="1"/>
              <a:t>Tools</a:t>
            </a:r>
            <a:r>
              <a:rPr lang="hu-HU" dirty="0"/>
              <a:t> &gt; </a:t>
            </a:r>
            <a:r>
              <a:rPr lang="hu-HU" dirty="0" err="1"/>
              <a:t>Sampling</a:t>
            </a:r>
            <a:r>
              <a:rPr lang="hu-HU" dirty="0"/>
              <a:t> &gt; </a:t>
            </a:r>
            <a:r>
              <a:rPr lang="hu-HU" dirty="0" err="1"/>
              <a:t>Create</a:t>
            </a:r>
            <a:r>
              <a:rPr lang="hu-HU" dirty="0"/>
              <a:t> Random </a:t>
            </a:r>
            <a:r>
              <a:rPr lang="hu-HU" dirty="0" err="1"/>
              <a:t>Points</a:t>
            </a:r>
            <a:endParaRPr lang="hu-HU" dirty="0"/>
          </a:p>
          <a:p>
            <a:r>
              <a:rPr lang="hu-HU" dirty="0"/>
              <a:t>megadott számú véletlen pontot generál</a:t>
            </a:r>
          </a:p>
          <a:p>
            <a:pPr lvl="1"/>
            <a:r>
              <a:rPr lang="hu-HU" dirty="0">
                <a:solidFill>
                  <a:srgbClr val="FF0000"/>
                </a:solidFill>
              </a:rPr>
              <a:t>poligonokon belül (leggyakrabban ezt használjuk)</a:t>
            </a:r>
          </a:p>
          <a:p>
            <a:pPr lvl="1"/>
            <a:r>
              <a:rPr lang="hu-HU" dirty="0">
                <a:solidFill>
                  <a:srgbClr val="FF0000"/>
                </a:solidFill>
              </a:rPr>
              <a:t>vonalláncok mentén</a:t>
            </a:r>
          </a:p>
          <a:p>
            <a:pPr lvl="1"/>
            <a:r>
              <a:rPr lang="hu-HU" dirty="0">
                <a:solidFill>
                  <a:srgbClr val="FF0000"/>
                </a:solidFill>
              </a:rPr>
              <a:t>pontok helyén</a:t>
            </a:r>
          </a:p>
          <a:p>
            <a:pPr lvl="1"/>
            <a:r>
              <a:rPr lang="hu-HU" dirty="0"/>
              <a:t>raszter vagy vektor kiterjedésében (befoglaló téglalapjában)</a:t>
            </a:r>
          </a:p>
          <a:p>
            <a:r>
              <a:rPr lang="hu-HU" dirty="0"/>
              <a:t>a darabszám geometriai entitásonként (pl. poligononként) értendő</a:t>
            </a:r>
          </a:p>
          <a:p>
            <a:pPr lvl="1"/>
            <a:r>
              <a:rPr lang="hu-HU" dirty="0"/>
              <a:t>kiterjedés esetén az </a:t>
            </a:r>
            <a:r>
              <a:rPr lang="hu-HU" dirty="0" err="1"/>
              <a:t>összdarabszámmal</a:t>
            </a:r>
            <a:r>
              <a:rPr lang="hu-HU" dirty="0"/>
              <a:t> egyezik meg</a:t>
            </a:r>
          </a:p>
          <a:p>
            <a:r>
              <a:rPr lang="hu-HU" dirty="0"/>
              <a:t>a darabszám megadható számként</a:t>
            </a:r>
          </a:p>
          <a:p>
            <a:pPr lvl="1"/>
            <a:r>
              <a:rPr lang="hu-HU" dirty="0"/>
              <a:t>vagy a vektor egy számmezőjével</a:t>
            </a:r>
          </a:p>
          <a:p>
            <a:r>
              <a:rPr lang="hu-HU" dirty="0"/>
              <a:t>minimális távolság (lehet, hogy kevesebb pontot kapunk!)</a:t>
            </a:r>
          </a:p>
          <a:p>
            <a:endParaRPr lang="hu-HU" dirty="0"/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12:34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1200" y="148772"/>
            <a:ext cx="3678237" cy="26118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1200" y="2897150"/>
            <a:ext cx="3678237" cy="38191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églalap 6">
            <a:extLst>
              <a:ext uri="{FF2B5EF4-FFF2-40B4-BE49-F238E27FC236}">
                <a16:creationId xmlns:a16="http://schemas.microsoft.com/office/drawing/2014/main" id="{D310773D-E09E-3776-5829-5BD397036AE3}"/>
              </a:ext>
            </a:extLst>
          </p:cNvPr>
          <p:cNvSpPr/>
          <p:nvPr/>
        </p:nvSpPr>
        <p:spPr>
          <a:xfrm>
            <a:off x="8347075" y="3452133"/>
            <a:ext cx="3629025" cy="29436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7692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B42D9D-2B99-30C2-39F3-C18DE8EED1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6834481-8754-6F1D-E2A9-C5FA9935A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Táblák összekapcsolása mezőtartalom alapján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BEAD4B7-A0E5-1AB5-B817-C3E49AAE5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két tábla összekapcsolása</a:t>
            </a:r>
          </a:p>
          <a:p>
            <a:pPr lvl="1"/>
            <a:r>
              <a:rPr lang="hu-HU" dirty="0"/>
              <a:t>az egyik tábla jellemzően térbeli (de nem kötelező)</a:t>
            </a:r>
          </a:p>
          <a:p>
            <a:pPr lvl="1"/>
            <a:r>
              <a:rPr lang="hu-HU" dirty="0"/>
              <a:t>a másik nem térbeli tábla</a:t>
            </a:r>
          </a:p>
          <a:p>
            <a:pPr lvl="1"/>
            <a:r>
              <a:rPr lang="hu-HU" dirty="0">
                <a:solidFill>
                  <a:srgbClr val="FF0000"/>
                </a:solidFill>
              </a:rPr>
              <a:t>de tartalmaz valamilyen fontos információt (mezőket),</a:t>
            </a:r>
            <a:br>
              <a:rPr lang="hu-HU" dirty="0">
                <a:solidFill>
                  <a:srgbClr val="FF0000"/>
                </a:solidFill>
              </a:rPr>
            </a:br>
            <a:r>
              <a:rPr lang="hu-HU" dirty="0">
                <a:solidFill>
                  <a:srgbClr val="FF0000"/>
                </a:solidFill>
              </a:rPr>
              <a:t>ami hiányzik a térbeli táblából</a:t>
            </a:r>
          </a:p>
          <a:p>
            <a:r>
              <a:rPr lang="hu-HU" dirty="0"/>
              <a:t>kell egy összekapcsoló mező (kulcsmező)</a:t>
            </a:r>
          </a:p>
          <a:p>
            <a:pPr lvl="1"/>
            <a:r>
              <a:rPr lang="hu-HU" dirty="0"/>
              <a:t>típusa fontos! (számot számmal, szöveget szöveggel)</a:t>
            </a:r>
          </a:p>
          <a:p>
            <a:pPr lvl="1"/>
            <a:r>
              <a:rPr lang="hu-HU" dirty="0"/>
              <a:t>a neve eltérhet</a:t>
            </a:r>
          </a:p>
          <a:p>
            <a:r>
              <a:rPr lang="hu-HU" dirty="0"/>
              <a:t>eredményként valamilyen módon a fontos</a:t>
            </a:r>
            <a:br>
              <a:rPr lang="hu-HU" dirty="0"/>
            </a:br>
            <a:r>
              <a:rPr lang="hu-HU" dirty="0"/>
              <a:t>információ hozzákapcsolódik a térbeli táblához</a:t>
            </a:r>
          </a:p>
          <a:p>
            <a:pPr lvl="1"/>
            <a:r>
              <a:rPr lang="hu-HU" dirty="0"/>
              <a:t>például bővül az attribútumtábla új mezőkkel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0E45AD0-2480-736B-372B-CEE8E1E86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12:34</a:t>
            </a:fld>
            <a:endParaRPr lang="en-US"/>
          </a:p>
        </p:txBody>
      </p:sp>
      <p:pic>
        <p:nvPicPr>
          <p:cNvPr id="5" name="Picture 14" descr="PostProtoJoinedTable.gif">
            <a:extLst>
              <a:ext uri="{FF2B5EF4-FFF2-40B4-BE49-F238E27FC236}">
                <a16:creationId xmlns:a16="http://schemas.microsoft.com/office/drawing/2014/main" id="{B704964B-CD6B-D54E-6B4C-D406034495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423" y="4926012"/>
            <a:ext cx="5105400" cy="10191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5" descr="PostProtoUNTableInJoin.gif">
            <a:extLst>
              <a:ext uri="{FF2B5EF4-FFF2-40B4-BE49-F238E27FC236}">
                <a16:creationId xmlns:a16="http://schemas.microsoft.com/office/drawing/2014/main" id="{FEFD9969-6F81-2B4C-AC98-E2EFEB97E9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2373" y="2787984"/>
            <a:ext cx="2076450" cy="1016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3" descr="PostProtoForlornCountriesTable.gif">
            <a:extLst>
              <a:ext uri="{FF2B5EF4-FFF2-40B4-BE49-F238E27FC236}">
                <a16:creationId xmlns:a16="http://schemas.microsoft.com/office/drawing/2014/main" id="{B7736C2B-C7FC-12C2-1FBE-C5BA76D531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898" y="1569181"/>
            <a:ext cx="3209925" cy="10191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llipszis 6">
            <a:extLst>
              <a:ext uri="{FF2B5EF4-FFF2-40B4-BE49-F238E27FC236}">
                <a16:creationId xmlns:a16="http://schemas.microsoft.com/office/drawing/2014/main" id="{EF1F0876-E698-4688-3F3E-909E4EB9F262}"/>
              </a:ext>
            </a:extLst>
          </p:cNvPr>
          <p:cNvSpPr/>
          <p:nvPr/>
        </p:nvSpPr>
        <p:spPr>
          <a:xfrm>
            <a:off x="11087415" y="2735137"/>
            <a:ext cx="811408" cy="25405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05793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AC0690-549D-E616-8C2D-3E049F8C55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236AFB0-10F2-198F-F57A-CAF395887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Táblák összekapcsolása mezőtartalom alapján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D2716EC-5DD7-0384-3D84-B0EF93B02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két tábla összekapcsolása</a:t>
            </a:r>
          </a:p>
          <a:p>
            <a:pPr lvl="1"/>
            <a:r>
              <a:rPr lang="hu-HU" dirty="0"/>
              <a:t>az egyik tábla jellemzően térbeli (de nem kötelező)</a:t>
            </a:r>
          </a:p>
          <a:p>
            <a:pPr lvl="1"/>
            <a:r>
              <a:rPr lang="hu-HU" dirty="0"/>
              <a:t>a másik nem térbeli tábla</a:t>
            </a:r>
          </a:p>
          <a:p>
            <a:pPr lvl="1"/>
            <a:r>
              <a:rPr lang="hu-HU" dirty="0"/>
              <a:t>de tartalmaz valamilyen fontos információt (mezőket),</a:t>
            </a:r>
            <a:br>
              <a:rPr lang="hu-HU" dirty="0"/>
            </a:br>
            <a:r>
              <a:rPr lang="hu-HU" dirty="0"/>
              <a:t>ami hiányzik a térbeli táblából</a:t>
            </a:r>
          </a:p>
          <a:p>
            <a:r>
              <a:rPr lang="hu-HU" dirty="0">
                <a:solidFill>
                  <a:srgbClr val="FF0000"/>
                </a:solidFill>
              </a:rPr>
              <a:t>kell egy összekapcsoló mező (kulcsmező)</a:t>
            </a:r>
          </a:p>
          <a:p>
            <a:pPr lvl="1"/>
            <a:r>
              <a:rPr lang="hu-HU" dirty="0"/>
              <a:t>típusa fontos! (számot számmal, szöveget szöveggel)</a:t>
            </a:r>
          </a:p>
          <a:p>
            <a:pPr lvl="1"/>
            <a:r>
              <a:rPr lang="hu-HU" dirty="0"/>
              <a:t>a neve eltérhet</a:t>
            </a:r>
          </a:p>
          <a:p>
            <a:r>
              <a:rPr lang="hu-HU" dirty="0"/>
              <a:t>eredményként valamilyen módon a fontos</a:t>
            </a:r>
            <a:br>
              <a:rPr lang="hu-HU" dirty="0"/>
            </a:br>
            <a:r>
              <a:rPr lang="hu-HU" dirty="0"/>
              <a:t>információ hozzákapcsolódik a térbeli táblához</a:t>
            </a:r>
          </a:p>
          <a:p>
            <a:pPr lvl="1"/>
            <a:r>
              <a:rPr lang="hu-HU" dirty="0"/>
              <a:t>például bővül az attribútumtábla új mezőkkel</a:t>
            </a:r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378E037-140B-416E-E7A8-F2DF1EB18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12:34</a:t>
            </a:fld>
            <a:endParaRPr lang="en-US"/>
          </a:p>
        </p:txBody>
      </p:sp>
      <p:pic>
        <p:nvPicPr>
          <p:cNvPr id="5" name="Picture 14" descr="PostProtoJoinedTable.gif">
            <a:extLst>
              <a:ext uri="{FF2B5EF4-FFF2-40B4-BE49-F238E27FC236}">
                <a16:creationId xmlns:a16="http://schemas.microsoft.com/office/drawing/2014/main" id="{BFFE3FD8-A543-FF52-5D56-129B47E320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423" y="4926012"/>
            <a:ext cx="5105400" cy="10191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5" descr="PostProtoUNTableInJoin.gif">
            <a:extLst>
              <a:ext uri="{FF2B5EF4-FFF2-40B4-BE49-F238E27FC236}">
                <a16:creationId xmlns:a16="http://schemas.microsoft.com/office/drawing/2014/main" id="{77EFA39B-8DC7-B93D-9C76-064637BD43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2373" y="2787984"/>
            <a:ext cx="2076450" cy="1016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3" descr="PostProtoForlornCountriesTable.gif">
            <a:extLst>
              <a:ext uri="{FF2B5EF4-FFF2-40B4-BE49-F238E27FC236}">
                <a16:creationId xmlns:a16="http://schemas.microsoft.com/office/drawing/2014/main" id="{BFE10C94-A529-99C1-1556-AA5645C6A6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898" y="1569181"/>
            <a:ext cx="3209925" cy="10191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llipszis 8">
            <a:extLst>
              <a:ext uri="{FF2B5EF4-FFF2-40B4-BE49-F238E27FC236}">
                <a16:creationId xmlns:a16="http://schemas.microsoft.com/office/drawing/2014/main" id="{89E3A53E-B890-4DAF-4927-D033465B201E}"/>
              </a:ext>
            </a:extLst>
          </p:cNvPr>
          <p:cNvSpPr/>
          <p:nvPr/>
        </p:nvSpPr>
        <p:spPr>
          <a:xfrm>
            <a:off x="10160314" y="1517530"/>
            <a:ext cx="1041085" cy="24777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Ellipszis 9">
            <a:extLst>
              <a:ext uri="{FF2B5EF4-FFF2-40B4-BE49-F238E27FC236}">
                <a16:creationId xmlns:a16="http://schemas.microsoft.com/office/drawing/2014/main" id="{C1D555D5-786B-8FDF-F9A0-FEC0C3085EAD}"/>
              </a:ext>
            </a:extLst>
          </p:cNvPr>
          <p:cNvSpPr/>
          <p:nvPr/>
        </p:nvSpPr>
        <p:spPr>
          <a:xfrm>
            <a:off x="10160314" y="2735137"/>
            <a:ext cx="1041085" cy="24777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55132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D45524-104E-1757-6B37-BE30D612C5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BD56326-58EB-6C62-BE3E-E49DE2A31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Táblák összekapcsolása mezőtartalom alapján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1B97C9D-02AC-430D-0B83-916FEFBE84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két tábla összekapcsolása</a:t>
            </a:r>
          </a:p>
          <a:p>
            <a:pPr lvl="1"/>
            <a:r>
              <a:rPr lang="hu-HU" dirty="0"/>
              <a:t>az egyik tábla jellemzően térbeli (de nem kötelező)</a:t>
            </a:r>
          </a:p>
          <a:p>
            <a:pPr lvl="1"/>
            <a:r>
              <a:rPr lang="hu-HU" dirty="0"/>
              <a:t>a másik nem térbeli tábla</a:t>
            </a:r>
          </a:p>
          <a:p>
            <a:pPr lvl="1"/>
            <a:r>
              <a:rPr lang="hu-HU" dirty="0"/>
              <a:t>de tartalmaz valamilyen fontos információt (mezőket),</a:t>
            </a:r>
            <a:br>
              <a:rPr lang="hu-HU" dirty="0"/>
            </a:br>
            <a:r>
              <a:rPr lang="hu-HU" dirty="0"/>
              <a:t>ami hiányzik a térbeli táblából</a:t>
            </a:r>
          </a:p>
          <a:p>
            <a:r>
              <a:rPr lang="hu-HU" dirty="0"/>
              <a:t>kell egy összekapcsoló mező (kulcsmező)</a:t>
            </a:r>
          </a:p>
          <a:p>
            <a:pPr lvl="1"/>
            <a:r>
              <a:rPr lang="hu-HU" dirty="0"/>
              <a:t>típusa fontos! (számot számmal, szöveget szöveggel)</a:t>
            </a:r>
          </a:p>
          <a:p>
            <a:pPr lvl="1"/>
            <a:r>
              <a:rPr lang="hu-HU" dirty="0"/>
              <a:t>a neve eltérhet</a:t>
            </a:r>
          </a:p>
          <a:p>
            <a:r>
              <a:rPr lang="hu-HU" dirty="0"/>
              <a:t>eredményként valamilyen módon a fontos</a:t>
            </a:r>
            <a:br>
              <a:rPr lang="hu-HU" dirty="0"/>
            </a:br>
            <a:r>
              <a:rPr lang="hu-HU" dirty="0"/>
              <a:t>információ hozzákapcsolódik a térbeli táblához</a:t>
            </a:r>
          </a:p>
          <a:p>
            <a:pPr lvl="1"/>
            <a:r>
              <a:rPr lang="hu-HU" dirty="0">
                <a:solidFill>
                  <a:srgbClr val="FF0000"/>
                </a:solidFill>
              </a:rPr>
              <a:t>például bővül az attribútumtábla új mezőkkel</a:t>
            </a:r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E1DBBF0-BC4A-986E-3BF0-313BD9A8F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12:34</a:t>
            </a:fld>
            <a:endParaRPr lang="en-US"/>
          </a:p>
        </p:txBody>
      </p:sp>
      <p:pic>
        <p:nvPicPr>
          <p:cNvPr id="5" name="Picture 14" descr="PostProtoJoinedTable.gif">
            <a:extLst>
              <a:ext uri="{FF2B5EF4-FFF2-40B4-BE49-F238E27FC236}">
                <a16:creationId xmlns:a16="http://schemas.microsoft.com/office/drawing/2014/main" id="{0EFF77FD-B8FC-FD43-D7F6-F10FEA329C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423" y="4926012"/>
            <a:ext cx="5105400" cy="10191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5" descr="PostProtoUNTableInJoin.gif">
            <a:extLst>
              <a:ext uri="{FF2B5EF4-FFF2-40B4-BE49-F238E27FC236}">
                <a16:creationId xmlns:a16="http://schemas.microsoft.com/office/drawing/2014/main" id="{1AF38801-64BD-F7D0-969D-620BA0C603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2373" y="2787984"/>
            <a:ext cx="2076450" cy="1016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3" descr="PostProtoForlornCountriesTable.gif">
            <a:extLst>
              <a:ext uri="{FF2B5EF4-FFF2-40B4-BE49-F238E27FC236}">
                <a16:creationId xmlns:a16="http://schemas.microsoft.com/office/drawing/2014/main" id="{CD4C30B9-C3C1-959B-3048-B804637688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898" y="1569181"/>
            <a:ext cx="3209925" cy="10191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llipszis 6">
            <a:extLst>
              <a:ext uri="{FF2B5EF4-FFF2-40B4-BE49-F238E27FC236}">
                <a16:creationId xmlns:a16="http://schemas.microsoft.com/office/drawing/2014/main" id="{193B03A1-C39B-D46A-1C99-3080AB3B803B}"/>
              </a:ext>
            </a:extLst>
          </p:cNvPr>
          <p:cNvSpPr/>
          <p:nvPr/>
        </p:nvSpPr>
        <p:spPr>
          <a:xfrm>
            <a:off x="11201715" y="4849786"/>
            <a:ext cx="811408" cy="25405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6418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EBDE55F-993E-AC1A-9009-E5BA348B7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Táblák összekapcsolása mezőtartalom alapján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49D5D39-9C9D-D021-DC10-A53A67CCE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Join</a:t>
            </a:r>
            <a:r>
              <a:rPr lang="hu-HU" dirty="0"/>
              <a:t> (csatolás, összekapcsolás)</a:t>
            </a:r>
          </a:p>
          <a:p>
            <a:pPr lvl="1"/>
            <a:r>
              <a:rPr lang="hu-HU" dirty="0"/>
              <a:t>az egyik (akár térbeli) adattábla (jellemzően) minden rekordjának van </a:t>
            </a:r>
            <a:r>
              <a:rPr lang="hu-HU" b="1" dirty="0"/>
              <a:t>egy</a:t>
            </a:r>
            <a:r>
              <a:rPr lang="hu-HU" dirty="0"/>
              <a:t> megfelelője a másik (nem térbeli) adattáblában</a:t>
            </a:r>
          </a:p>
          <a:p>
            <a:pPr lvl="1"/>
            <a:r>
              <a:rPr lang="hu-HU" dirty="0"/>
              <a:t>1:1 vagy N:1 kapcsolat</a:t>
            </a:r>
          </a:p>
          <a:p>
            <a:pPr lvl="1"/>
            <a:r>
              <a:rPr lang="hu-HU" dirty="0"/>
              <a:t>attribútumtáblát kiegészíti</a:t>
            </a:r>
          </a:p>
          <a:p>
            <a:r>
              <a:rPr lang="hu-HU" dirty="0" err="1"/>
              <a:t>Relate</a:t>
            </a:r>
            <a:r>
              <a:rPr lang="hu-HU" dirty="0"/>
              <a:t> (reláció, laza összekapcsolás)</a:t>
            </a:r>
          </a:p>
          <a:p>
            <a:pPr lvl="1"/>
            <a:r>
              <a:rPr lang="hu-HU" dirty="0"/>
              <a:t>az egyik (akár térbeli) adattábla minden rekordjának van egy </a:t>
            </a:r>
            <a:r>
              <a:rPr lang="hu-HU" b="1" dirty="0"/>
              <a:t>vagy több</a:t>
            </a:r>
            <a:r>
              <a:rPr lang="hu-HU" dirty="0"/>
              <a:t> megfelelője a másik (nem térbeli) adattáblában</a:t>
            </a:r>
          </a:p>
          <a:p>
            <a:pPr lvl="1"/>
            <a:r>
              <a:rPr lang="hu-HU" dirty="0"/>
              <a:t>1:N vagy M:N kapcsolat</a:t>
            </a:r>
          </a:p>
          <a:p>
            <a:pPr lvl="1"/>
            <a:r>
              <a:rPr lang="hu-HU" dirty="0"/>
              <a:t>attribútumtábla változatlan marad</a:t>
            </a:r>
          </a:p>
          <a:p>
            <a:pPr lvl="1"/>
            <a:r>
              <a:rPr lang="hu-HU" dirty="0"/>
              <a:t>az egyik adattábla valamely rekordjának kiválasztása esetén kiválasztja a adattábla megfelelő rekordját/rekordjait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A4E00A3-137B-0B39-44AD-8FD6C38D8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690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A00739-D7B1-E9EF-2910-73BFF9CDE3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1033EF2-0946-D064-1E54-47AEF3DAC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Táblák összekapcsolása mezőtartalom alapján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85DF000-7105-A5FA-F85E-44878A796E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Join</a:t>
            </a:r>
            <a:r>
              <a:rPr lang="hu-HU" dirty="0"/>
              <a:t> (csatolás, összekapcsolás)</a:t>
            </a:r>
          </a:p>
          <a:p>
            <a:pPr lvl="1"/>
            <a:r>
              <a:rPr lang="hu-HU" dirty="0"/>
              <a:t>az egyik (akár térbeli) adattábla (jellemzően) minden rekordjának van </a:t>
            </a:r>
            <a:r>
              <a:rPr lang="hu-HU" b="1" dirty="0"/>
              <a:t>egy</a:t>
            </a:r>
            <a:r>
              <a:rPr lang="hu-HU" dirty="0"/>
              <a:t> megfelelője a másik (nem térbeli) adattáblában</a:t>
            </a:r>
          </a:p>
          <a:p>
            <a:pPr lvl="1"/>
            <a:r>
              <a:rPr lang="hu-HU" dirty="0"/>
              <a:t>1:1 vagy N:1 kapcsolat</a:t>
            </a:r>
          </a:p>
          <a:p>
            <a:pPr lvl="1"/>
            <a:r>
              <a:rPr lang="hu-HU" dirty="0"/>
              <a:t>attribútumtáblát kiegészíti</a:t>
            </a:r>
          </a:p>
          <a:p>
            <a:r>
              <a:rPr lang="hu-HU" dirty="0" err="1"/>
              <a:t>Relate</a:t>
            </a:r>
            <a:r>
              <a:rPr lang="hu-HU" dirty="0"/>
              <a:t> (reláció, laza összekapcsolás)</a:t>
            </a:r>
          </a:p>
          <a:p>
            <a:pPr lvl="1"/>
            <a:r>
              <a:rPr lang="hu-HU" dirty="0"/>
              <a:t>az egyik (akár térbeli) adattábla minden rekordjának van egy </a:t>
            </a:r>
            <a:r>
              <a:rPr lang="hu-HU" b="1" dirty="0"/>
              <a:t>vagy több</a:t>
            </a:r>
            <a:r>
              <a:rPr lang="hu-HU" dirty="0"/>
              <a:t> megfelelője a másik (nem térbeli) adattáblában</a:t>
            </a:r>
          </a:p>
          <a:p>
            <a:pPr lvl="1"/>
            <a:r>
              <a:rPr lang="hu-HU" dirty="0"/>
              <a:t>1:N vagy M:N kapcsolat</a:t>
            </a:r>
          </a:p>
          <a:p>
            <a:pPr lvl="1"/>
            <a:r>
              <a:rPr lang="hu-HU" dirty="0"/>
              <a:t>attribútumtábla változatlan marad</a:t>
            </a:r>
          </a:p>
          <a:p>
            <a:pPr lvl="1"/>
            <a:r>
              <a:rPr lang="hu-HU" dirty="0"/>
              <a:t>az egyik adattábla valamely rekordjának kiválasztása esetén kiválasztja a adattábla megfelelő rekordját/rekordjait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036B79C-4A25-78F1-6D6E-282B33E6F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12:34</a:t>
            </a:fld>
            <a:endParaRPr lang="en-US"/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9EA6A43E-BA50-C05B-41E0-D34B7AB20AF6}"/>
              </a:ext>
            </a:extLst>
          </p:cNvPr>
          <p:cNvSpPr/>
          <p:nvPr/>
        </p:nvSpPr>
        <p:spPr>
          <a:xfrm rot="1225821">
            <a:off x="6953745" y="4559990"/>
            <a:ext cx="4873450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1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– N E M   P R Ó B Á L J U K   </a:t>
            </a:r>
            <a:r>
              <a:rPr lang="hu-HU" sz="2800" b="1" dirty="0" err="1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</a:t>
            </a:r>
            <a:r>
              <a:rPr lang="hu-HU" sz="2800" b="1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I </a:t>
            </a:r>
            <a:r>
              <a:rPr lang="hu-HU" sz="2800" b="1" cap="none" spc="0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–</a:t>
            </a:r>
          </a:p>
        </p:txBody>
      </p:sp>
    </p:spTree>
    <p:extLst>
      <p:ext uri="{BB962C8B-B14F-4D97-AF65-F5344CB8AC3E}">
        <p14:creationId xmlns:p14="http://schemas.microsoft.com/office/powerpoint/2010/main" val="18169932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13015C-A006-0361-3F48-D294F1259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82E39A4-1CDE-3CC9-19E3-2460F55FA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Táblák összekapcsolása mezőtartalom alapján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918C0F4-81F6-CAC4-87DE-86370CCEE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1"/>
            <a:ext cx="6236969" cy="2006600"/>
          </a:xfrm>
        </p:spPr>
        <p:txBody>
          <a:bodyPr/>
          <a:lstStyle/>
          <a:p>
            <a:r>
              <a:rPr lang="hu-HU" dirty="0" err="1"/>
              <a:t>Join</a:t>
            </a:r>
            <a:r>
              <a:rPr lang="hu-HU" dirty="0"/>
              <a:t> </a:t>
            </a:r>
            <a:r>
              <a:rPr lang="hu-HU" dirty="0" err="1"/>
              <a:t>vs</a:t>
            </a:r>
            <a:r>
              <a:rPr lang="hu-HU" dirty="0"/>
              <a:t> </a:t>
            </a:r>
            <a:r>
              <a:rPr lang="hu-HU" dirty="0" err="1"/>
              <a:t>Relate</a:t>
            </a:r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ADBE909-6312-2144-694F-E6A990EC8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12:34</a:t>
            </a:fld>
            <a:endParaRPr lang="en-US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BE506ED8-2BA5-8850-54FE-DEE8ACAC0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5169" y="1582021"/>
            <a:ext cx="4953159" cy="17152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E839B559-570B-3D07-8AAD-8FDB920E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5169" y="3429000"/>
            <a:ext cx="4953159" cy="26551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10" descr="PostProtoRelatedTableCountries.gif">
            <a:extLst>
              <a:ext uri="{FF2B5EF4-FFF2-40B4-BE49-F238E27FC236}">
                <a16:creationId xmlns:a16="http://schemas.microsoft.com/office/drawing/2014/main" id="{5DF38BD6-0F4B-3B7A-E4CD-D10381CD60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898" y="3429000"/>
            <a:ext cx="4485813" cy="135128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5" descr="PostProtoRelatedTableAirports.gif">
            <a:extLst>
              <a:ext uri="{FF2B5EF4-FFF2-40B4-BE49-F238E27FC236}">
                <a16:creationId xmlns:a16="http://schemas.microsoft.com/office/drawing/2014/main" id="{2967D69B-3B9B-151E-D09C-EE2CA37F5B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578" y="4400550"/>
            <a:ext cx="4962083" cy="168356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artalom helye 2">
            <a:extLst>
              <a:ext uri="{FF2B5EF4-FFF2-40B4-BE49-F238E27FC236}">
                <a16:creationId xmlns:a16="http://schemas.microsoft.com/office/drawing/2014/main" id="{EF7576D7-2350-996A-7E53-E55BEE63A3FA}"/>
              </a:ext>
            </a:extLst>
          </p:cNvPr>
          <p:cNvSpPr txBox="1">
            <a:spLocks/>
          </p:cNvSpPr>
          <p:nvPr/>
        </p:nvSpPr>
        <p:spPr>
          <a:xfrm>
            <a:off x="10567220" y="2368493"/>
            <a:ext cx="1074174" cy="619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330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5349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 Narrow" panose="020B0606020202030204" pitchFamily="34" charset="0"/>
              <a:buChar char="–"/>
              <a:defRPr sz="2400" kern="1200">
                <a:solidFill>
                  <a:srgbClr val="00660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0066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b="1" dirty="0">
                <a:solidFill>
                  <a:srgbClr val="FF0000"/>
                </a:solidFill>
              </a:rPr>
              <a:t>1:1</a:t>
            </a:r>
          </a:p>
        </p:txBody>
      </p:sp>
      <p:sp>
        <p:nvSpPr>
          <p:cNvPr id="10" name="Tartalom helye 2">
            <a:extLst>
              <a:ext uri="{FF2B5EF4-FFF2-40B4-BE49-F238E27FC236}">
                <a16:creationId xmlns:a16="http://schemas.microsoft.com/office/drawing/2014/main" id="{603141D0-61CA-CC65-FA47-F2928B3B33AA}"/>
              </a:ext>
            </a:extLst>
          </p:cNvPr>
          <p:cNvSpPr txBox="1">
            <a:spLocks/>
          </p:cNvSpPr>
          <p:nvPr/>
        </p:nvSpPr>
        <p:spPr>
          <a:xfrm>
            <a:off x="8835691" y="4319898"/>
            <a:ext cx="1074174" cy="619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330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5349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 Narrow" panose="020B0606020202030204" pitchFamily="34" charset="0"/>
              <a:buChar char="–"/>
              <a:defRPr sz="2400" kern="1200">
                <a:solidFill>
                  <a:srgbClr val="00660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0066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b="1" dirty="0">
                <a:solidFill>
                  <a:srgbClr val="FF0000"/>
                </a:solidFill>
              </a:rPr>
              <a:t>N:1</a:t>
            </a:r>
          </a:p>
        </p:txBody>
      </p:sp>
      <p:sp>
        <p:nvSpPr>
          <p:cNvPr id="11" name="Tartalom helye 2">
            <a:extLst>
              <a:ext uri="{FF2B5EF4-FFF2-40B4-BE49-F238E27FC236}">
                <a16:creationId xmlns:a16="http://schemas.microsoft.com/office/drawing/2014/main" id="{C4305C61-2F54-9257-526B-E25E848B206C}"/>
              </a:ext>
            </a:extLst>
          </p:cNvPr>
          <p:cNvSpPr txBox="1">
            <a:spLocks/>
          </p:cNvSpPr>
          <p:nvPr/>
        </p:nvSpPr>
        <p:spPr>
          <a:xfrm>
            <a:off x="5193766" y="3827801"/>
            <a:ext cx="1074174" cy="619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330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5349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 Narrow" panose="020B0606020202030204" pitchFamily="34" charset="0"/>
              <a:buChar char="–"/>
              <a:defRPr sz="2400" kern="1200">
                <a:solidFill>
                  <a:srgbClr val="00660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0066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b="1" dirty="0">
                <a:solidFill>
                  <a:srgbClr val="FF0000"/>
                </a:solidFill>
              </a:rPr>
              <a:t>1:N</a:t>
            </a:r>
          </a:p>
        </p:txBody>
      </p:sp>
    </p:spTree>
    <p:extLst>
      <p:ext uri="{BB962C8B-B14F-4D97-AF65-F5344CB8AC3E}">
        <p14:creationId xmlns:p14="http://schemas.microsoft.com/office/powerpoint/2010/main" val="15188510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FDAEE34-FBB5-8393-7D77-5ACD78A92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Táblák összekapcsolása mezőtartalom alapján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C38F695-E1C7-5B5A-1B70-454BC2BD4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Join</a:t>
            </a:r>
            <a:r>
              <a:rPr lang="hu-HU" dirty="0"/>
              <a:t> </a:t>
            </a:r>
            <a:r>
              <a:rPr lang="hu-HU" dirty="0" err="1"/>
              <a:t>vs</a:t>
            </a:r>
            <a:r>
              <a:rPr lang="hu-HU" dirty="0"/>
              <a:t> </a:t>
            </a:r>
            <a:r>
              <a:rPr lang="hu-HU" dirty="0" err="1"/>
              <a:t>Relate</a:t>
            </a:r>
            <a:endParaRPr lang="hu-HU" dirty="0"/>
          </a:p>
          <a:p>
            <a:r>
              <a:rPr lang="hu-HU" dirty="0"/>
              <a:t>Határozd meg a lakosság százalékos arányát nemek szerint!</a:t>
            </a:r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1EBEB25-9DD1-123B-4B94-155A5E8D0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12:34</a:t>
            </a:fld>
            <a:endParaRPr lang="en-US"/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AB2BAD2A-115F-963D-7811-FABAF0867D6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19" t="2816" r="965" b="7230"/>
          <a:stretch/>
        </p:blipFill>
        <p:spPr>
          <a:xfrm>
            <a:off x="933450" y="2351881"/>
            <a:ext cx="51054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39D9F7EF-E13F-BE4A-33DC-A9FDD1A549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62" t="3839" r="889" b="9314"/>
          <a:stretch/>
        </p:blipFill>
        <p:spPr>
          <a:xfrm>
            <a:off x="4312920" y="3690434"/>
            <a:ext cx="4267200" cy="139779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951447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C1FAC5-BE59-F29B-66DE-9029761E0E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A66C9018-AA2F-5F2E-53B3-3139E9C9CB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38" t="4091" r="8507" b="6253"/>
          <a:stretch/>
        </p:blipFill>
        <p:spPr>
          <a:xfrm>
            <a:off x="933450" y="2351881"/>
            <a:ext cx="5427346" cy="17764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30B3DB8-301E-9612-9480-AC00FE888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Táblák összekapcsolása mezőtartalom alapján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E7DE69C-8589-8281-75B3-A95BE6FBC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Join</a:t>
            </a:r>
            <a:r>
              <a:rPr lang="hu-HU" dirty="0"/>
              <a:t> </a:t>
            </a:r>
            <a:r>
              <a:rPr lang="hu-HU" dirty="0" err="1"/>
              <a:t>vs</a:t>
            </a:r>
            <a:r>
              <a:rPr lang="hu-HU" dirty="0"/>
              <a:t> </a:t>
            </a:r>
            <a:r>
              <a:rPr lang="hu-HU" dirty="0" err="1"/>
              <a:t>Relate</a:t>
            </a:r>
            <a:endParaRPr lang="hu-HU" dirty="0"/>
          </a:p>
          <a:p>
            <a:r>
              <a:rPr lang="hu-HU" dirty="0"/>
              <a:t>Határozd meg a tulajdonosok értesítési címeit ingatlanonként!</a:t>
            </a:r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C314BDA-55D0-49DF-1D6D-1A48237A2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12:34</a:t>
            </a:fld>
            <a:endParaRPr lang="en-US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3C60633C-3311-76E3-9E03-0E56E2E1014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56" t="4229" r="11867" b="6286"/>
          <a:stretch/>
        </p:blipFill>
        <p:spPr>
          <a:xfrm>
            <a:off x="4312920" y="3690434"/>
            <a:ext cx="6067425" cy="21058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397077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E7A2025-DD6C-3683-05C8-6957ACD43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Táblák összekapcsolása mezőtartalom alapján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0D50018-0732-E18B-F1AA-1817C7A8D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7802880" cy="4754563"/>
          </a:xfrm>
        </p:spPr>
        <p:txBody>
          <a:bodyPr/>
          <a:lstStyle/>
          <a:p>
            <a:r>
              <a:rPr lang="hu-HU" dirty="0"/>
              <a:t>DEMO</a:t>
            </a:r>
          </a:p>
          <a:p>
            <a:pPr lvl="1"/>
            <a:r>
              <a:rPr lang="hu-HU" dirty="0"/>
              <a:t>felszínborítási réteghez kapcsoljuk hozzá a kategóriák magyarázatát</a:t>
            </a:r>
          </a:p>
          <a:p>
            <a:pPr lvl="1"/>
            <a:r>
              <a:rPr lang="hu-HU" dirty="0"/>
              <a:t>attribútumtáblák (mit jelent a kód?, mi legyen a kulcsmező?, hány soruk van?)</a:t>
            </a:r>
          </a:p>
          <a:p>
            <a:pPr lvl="1"/>
            <a:r>
              <a:rPr lang="hu-HU" dirty="0"/>
              <a:t>próbáljuk kulcsnak a szöveges mezőt (code_06)</a:t>
            </a:r>
          </a:p>
          <a:p>
            <a:pPr lvl="1"/>
            <a:r>
              <a:rPr lang="hu-HU" dirty="0"/>
              <a:t>majd a számmezőt (</a:t>
            </a:r>
            <a:r>
              <a:rPr lang="hu-HU" dirty="0" err="1"/>
              <a:t>code_szam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kulcsmező indexálása: engedélyezzük (mindegy…)</a:t>
            </a:r>
          </a:p>
          <a:p>
            <a:r>
              <a:rPr lang="hu-HU" dirty="0"/>
              <a:t>DEMO 2</a:t>
            </a:r>
          </a:p>
          <a:p>
            <a:pPr lvl="1"/>
            <a:r>
              <a:rPr lang="hu-HU" dirty="0"/>
              <a:t>próbáljuk a felszinboritas_kategoriak.xlsx-t tallózással kiválasztani az összekapcsoláskor</a:t>
            </a:r>
          </a:p>
          <a:p>
            <a:pPr lvl="1"/>
            <a:r>
              <a:rPr lang="hu-HU" dirty="0"/>
              <a:t>válasszuk ki a megfelelő munkalapot</a:t>
            </a:r>
          </a:p>
          <a:p>
            <a:pPr lvl="1"/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E9BD2EB-4E10-16F1-FCFB-7B013E81E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12:34</a:t>
            </a:fld>
            <a:endParaRPr lang="en-US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5187834A-E802-C199-6BC4-AE5C8EB34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1080" y="5351713"/>
            <a:ext cx="3428826" cy="14027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72E6565B-B876-FC1B-6766-63F8856A20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1080" y="161473"/>
            <a:ext cx="3428826" cy="506760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044590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977CAF3-FD98-E102-FBFE-C3752C7D0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Táblák összekapcsolása mezőtartalom alapján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9FF0504-9913-EB84-2D26-45DB703CA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mire jó?</a:t>
            </a:r>
          </a:p>
          <a:p>
            <a:pPr lvl="1"/>
            <a:r>
              <a:rPr lang="hu-HU" dirty="0"/>
              <a:t>attribútumtábla kiegészítése további mezőkkel</a:t>
            </a:r>
          </a:p>
          <a:p>
            <a:pPr lvl="1"/>
            <a:r>
              <a:rPr lang="hu-HU" dirty="0"/>
              <a:t>színezés</a:t>
            </a:r>
          </a:p>
          <a:p>
            <a:r>
              <a:rPr lang="hu-HU" dirty="0"/>
              <a:t>a kapcsolat ideiglenes</a:t>
            </a:r>
          </a:p>
          <a:p>
            <a:pPr lvl="1"/>
            <a:r>
              <a:rPr lang="hu-HU" dirty="0"/>
              <a:t>véglegesítés: Data &gt; Export Data…</a:t>
            </a:r>
          </a:p>
          <a:p>
            <a:pPr lvl="1"/>
            <a:r>
              <a:rPr lang="hu-HU" dirty="0"/>
              <a:t>vagy használjuk a </a:t>
            </a:r>
            <a:r>
              <a:rPr lang="hu-HU" dirty="0" err="1"/>
              <a:t>Join</a:t>
            </a:r>
            <a:r>
              <a:rPr lang="hu-HU" dirty="0"/>
              <a:t> </a:t>
            </a:r>
            <a:r>
              <a:rPr lang="hu-HU" dirty="0" err="1"/>
              <a:t>Field</a:t>
            </a:r>
            <a:r>
              <a:rPr lang="hu-HU" dirty="0"/>
              <a:t> eszközt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0500F60-24EF-D21E-50FD-6E14A6893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12:34</a:t>
            </a:fld>
            <a:endParaRPr lang="en-US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D27E7DC3-A130-DB5D-FA24-1B1CC9BF9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0059" y="1422400"/>
            <a:ext cx="3733800" cy="30765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4D56A82D-BB73-9848-315E-382B88236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34" y="4675981"/>
            <a:ext cx="11363325" cy="13239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60830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Véletlen pontok létrehozása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Data Management </a:t>
            </a:r>
            <a:r>
              <a:rPr lang="hu-HU" dirty="0" err="1"/>
              <a:t>Tools</a:t>
            </a:r>
            <a:r>
              <a:rPr lang="hu-HU" dirty="0"/>
              <a:t> &gt; </a:t>
            </a:r>
            <a:r>
              <a:rPr lang="hu-HU" dirty="0" err="1"/>
              <a:t>Sampling</a:t>
            </a:r>
            <a:r>
              <a:rPr lang="hu-HU" dirty="0"/>
              <a:t> &gt; </a:t>
            </a:r>
            <a:r>
              <a:rPr lang="hu-HU" dirty="0" err="1"/>
              <a:t>Create</a:t>
            </a:r>
            <a:r>
              <a:rPr lang="hu-HU" dirty="0"/>
              <a:t> Random </a:t>
            </a:r>
            <a:r>
              <a:rPr lang="hu-HU" dirty="0" err="1"/>
              <a:t>Points</a:t>
            </a:r>
            <a:endParaRPr lang="hu-HU" dirty="0"/>
          </a:p>
          <a:p>
            <a:r>
              <a:rPr lang="hu-HU" dirty="0"/>
              <a:t>megadott számú véletlen pontot generál</a:t>
            </a:r>
          </a:p>
          <a:p>
            <a:pPr lvl="1"/>
            <a:r>
              <a:rPr lang="hu-HU" dirty="0"/>
              <a:t>poligonokon belül (leggyakrabban ezt használjuk)</a:t>
            </a:r>
          </a:p>
          <a:p>
            <a:pPr lvl="1"/>
            <a:r>
              <a:rPr lang="hu-HU" dirty="0"/>
              <a:t>vonalláncok mentén</a:t>
            </a:r>
          </a:p>
          <a:p>
            <a:pPr lvl="1"/>
            <a:r>
              <a:rPr lang="hu-HU" dirty="0"/>
              <a:t>pontok helyén</a:t>
            </a:r>
          </a:p>
          <a:p>
            <a:pPr lvl="1"/>
            <a:r>
              <a:rPr lang="hu-HU" dirty="0">
                <a:solidFill>
                  <a:srgbClr val="FF0000"/>
                </a:solidFill>
              </a:rPr>
              <a:t>raszter vagy vektor kiterjedésében (befoglaló téglalapjában)</a:t>
            </a:r>
          </a:p>
          <a:p>
            <a:r>
              <a:rPr lang="hu-HU" dirty="0"/>
              <a:t>a darabszám geometriai entitásonként (pl. poligononként) értendő</a:t>
            </a:r>
          </a:p>
          <a:p>
            <a:pPr lvl="1"/>
            <a:r>
              <a:rPr lang="hu-HU" dirty="0"/>
              <a:t>kiterjedés esetén az </a:t>
            </a:r>
            <a:r>
              <a:rPr lang="hu-HU" dirty="0" err="1"/>
              <a:t>összdarabszámmal</a:t>
            </a:r>
            <a:r>
              <a:rPr lang="hu-HU" dirty="0"/>
              <a:t> egyezik meg</a:t>
            </a:r>
          </a:p>
          <a:p>
            <a:r>
              <a:rPr lang="hu-HU" dirty="0"/>
              <a:t>a darabszám megadható számként</a:t>
            </a:r>
          </a:p>
          <a:p>
            <a:pPr lvl="1"/>
            <a:r>
              <a:rPr lang="hu-HU" dirty="0"/>
              <a:t>vagy a vektor egy számmezőjével</a:t>
            </a:r>
          </a:p>
          <a:p>
            <a:r>
              <a:rPr lang="hu-HU" dirty="0"/>
              <a:t>minimális távolság (lehet, hogy kevesebb pontot kapunk!)</a:t>
            </a:r>
          </a:p>
          <a:p>
            <a:endParaRPr lang="hu-HU" dirty="0"/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12:34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1200" y="148772"/>
            <a:ext cx="3678237" cy="26118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1200" y="2897150"/>
            <a:ext cx="3678237" cy="38191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églalap 7">
            <a:extLst>
              <a:ext uri="{FF2B5EF4-FFF2-40B4-BE49-F238E27FC236}">
                <a16:creationId xmlns:a16="http://schemas.microsoft.com/office/drawing/2014/main" id="{CA0411E7-6164-46EB-B6AE-586C31F31D4C}"/>
              </a:ext>
            </a:extLst>
          </p:cNvPr>
          <p:cNvSpPr/>
          <p:nvPr/>
        </p:nvSpPr>
        <p:spPr>
          <a:xfrm>
            <a:off x="8347075" y="3746501"/>
            <a:ext cx="3629025" cy="103822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5087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7692E6-A5CA-5E29-6F38-16823AB40F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D4A923B-C3BA-8056-6559-74EFE6ADC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Táblák összekapcsolása mezőtartalom alapján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5C50411-86FC-41FF-9446-1323D9B55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DEMO</a:t>
            </a:r>
          </a:p>
          <a:p>
            <a:pPr lvl="1"/>
            <a:r>
              <a:rPr lang="hu-HU" dirty="0"/>
              <a:t>attribútumtábla</a:t>
            </a:r>
          </a:p>
          <a:p>
            <a:pPr lvl="1"/>
            <a:r>
              <a:rPr lang="hu-HU" dirty="0"/>
              <a:t>színezés a </a:t>
            </a:r>
            <a:r>
              <a:rPr lang="hu-HU" dirty="0" err="1"/>
              <a:t>szinek.lyr</a:t>
            </a:r>
            <a:r>
              <a:rPr lang="hu-HU" dirty="0"/>
              <a:t> alapján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7208FB7-C10D-1B0C-00AD-9BAC88AB6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12:34</a:t>
            </a:fld>
            <a:endParaRPr lang="en-US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FB97A273-DF2E-BA82-7FD2-BF35D915F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0" y="3475022"/>
            <a:ext cx="4523610" cy="25917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BCEF338A-F3ED-AB6F-3FC6-7AA32C458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2896" y="3475022"/>
            <a:ext cx="3548480" cy="25917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507CAF77-7AF2-3DC4-1737-C3D061D775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2896" y="716304"/>
            <a:ext cx="3548480" cy="26326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293AC97F-611D-74B0-1909-2226C7E879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1943" y="2873001"/>
            <a:ext cx="3276913" cy="20108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14BC4F92-15AC-779D-882E-AE9324F63C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4756" y="4037226"/>
            <a:ext cx="1756840" cy="20460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Nyíl: szalag, felfelé mutató 13">
            <a:extLst>
              <a:ext uri="{FF2B5EF4-FFF2-40B4-BE49-F238E27FC236}">
                <a16:creationId xmlns:a16="http://schemas.microsoft.com/office/drawing/2014/main" id="{72B90830-025B-C79E-A5A9-BBD495DA1559}"/>
              </a:ext>
            </a:extLst>
          </p:cNvPr>
          <p:cNvSpPr/>
          <p:nvPr/>
        </p:nvSpPr>
        <p:spPr>
          <a:xfrm rot="19532848">
            <a:off x="3768481" y="4636960"/>
            <a:ext cx="1346200" cy="846608"/>
          </a:xfrm>
          <a:prstGeom prst="curvedUpArrow">
            <a:avLst>
              <a:gd name="adj1" fmla="val 20441"/>
              <a:gd name="adj2" fmla="val 50000"/>
              <a:gd name="adj3" fmla="val 25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5" name="Nyíl: szalag, felfelé mutató 14">
            <a:extLst>
              <a:ext uri="{FF2B5EF4-FFF2-40B4-BE49-F238E27FC236}">
                <a16:creationId xmlns:a16="http://schemas.microsoft.com/office/drawing/2014/main" id="{1DE9131E-C102-B382-60A9-FADBE3059893}"/>
              </a:ext>
            </a:extLst>
          </p:cNvPr>
          <p:cNvSpPr/>
          <p:nvPr/>
        </p:nvSpPr>
        <p:spPr>
          <a:xfrm rot="2289699">
            <a:off x="5675640" y="4958100"/>
            <a:ext cx="1346200" cy="846608"/>
          </a:xfrm>
          <a:prstGeom prst="curvedUpArrow">
            <a:avLst>
              <a:gd name="adj1" fmla="val 20441"/>
              <a:gd name="adj2" fmla="val 50000"/>
              <a:gd name="adj3" fmla="val 25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9213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565583E-5838-97E0-6C6C-04F584A25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Tábla-összekapcsolás megszüntetése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80E9F51-DCEB-0F9D-41C8-97E160827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3836477" cy="4754563"/>
          </a:xfrm>
        </p:spPr>
        <p:txBody>
          <a:bodyPr/>
          <a:lstStyle/>
          <a:p>
            <a:r>
              <a:rPr lang="hu-HU" dirty="0"/>
              <a:t>jobb klikk &gt; </a:t>
            </a:r>
            <a:r>
              <a:rPr lang="hu-HU" dirty="0" err="1"/>
              <a:t>Joins</a:t>
            </a:r>
            <a:r>
              <a:rPr lang="hu-HU" dirty="0"/>
              <a:t> and </a:t>
            </a:r>
            <a:r>
              <a:rPr lang="hu-HU" dirty="0" err="1"/>
              <a:t>Relates</a:t>
            </a:r>
            <a:r>
              <a:rPr lang="hu-HU" dirty="0"/>
              <a:t> &gt; </a:t>
            </a:r>
            <a:r>
              <a:rPr lang="hu-HU" dirty="0" err="1"/>
              <a:t>Remove</a:t>
            </a:r>
            <a:r>
              <a:rPr lang="hu-HU" dirty="0"/>
              <a:t> </a:t>
            </a:r>
            <a:r>
              <a:rPr lang="hu-HU" dirty="0" err="1"/>
              <a:t>Join</a:t>
            </a:r>
            <a:r>
              <a:rPr lang="hu-HU" dirty="0"/>
              <a:t>(s)</a:t>
            </a:r>
          </a:p>
          <a:p>
            <a:r>
              <a:rPr lang="hu-HU" dirty="0"/>
              <a:t>egyet vagy az összeset megszüntethetjük</a:t>
            </a:r>
          </a:p>
          <a:p>
            <a:r>
              <a:rPr lang="hu-HU" dirty="0"/>
              <a:t>színezés visszaáll az alapértelmezettre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r>
              <a:rPr lang="hu-HU" dirty="0"/>
              <a:t>DEMO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706A465-9E84-0589-6BB5-8C739268D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12:34</a:t>
            </a:fld>
            <a:endParaRPr lang="en-US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DFFFD9F2-AFE2-89AF-A0ED-EA4845158A1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26" t="36530" r="51434" b="12694"/>
          <a:stretch/>
        </p:blipFill>
        <p:spPr>
          <a:xfrm>
            <a:off x="4674677" y="1422400"/>
            <a:ext cx="7353837" cy="466329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717798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EE03056-8D47-3DF1-2F25-050379DF4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Táblák összekapcsolása mezőtartalom alapján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6D75B46-06C6-BB92-98A8-9049786CF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6311900" cy="4754563"/>
          </a:xfrm>
        </p:spPr>
        <p:txBody>
          <a:bodyPr/>
          <a:lstStyle/>
          <a:p>
            <a:r>
              <a:rPr lang="hu-HU" dirty="0"/>
              <a:t>eszköztárból is elérhető</a:t>
            </a:r>
          </a:p>
          <a:p>
            <a:r>
              <a:rPr lang="en-US" dirty="0"/>
              <a:t>Data Management</a:t>
            </a:r>
            <a:r>
              <a:rPr lang="hu-HU" dirty="0"/>
              <a:t> &gt; </a:t>
            </a:r>
            <a:r>
              <a:rPr lang="hu-HU" dirty="0" err="1"/>
              <a:t>Joins</a:t>
            </a:r>
            <a:r>
              <a:rPr lang="hu-HU" dirty="0"/>
              <a:t> &gt;</a:t>
            </a:r>
          </a:p>
          <a:p>
            <a:pPr lvl="1"/>
            <a:r>
              <a:rPr lang="hu-HU" dirty="0"/>
              <a:t>Add </a:t>
            </a:r>
            <a:r>
              <a:rPr lang="hu-HU" dirty="0" err="1"/>
              <a:t>Join</a:t>
            </a:r>
            <a:r>
              <a:rPr lang="hu-HU" dirty="0"/>
              <a:t>: ideiglenesen összekapcsol</a:t>
            </a:r>
          </a:p>
          <a:p>
            <a:pPr lvl="1"/>
            <a:r>
              <a:rPr lang="hu-HU" dirty="0" err="1"/>
              <a:t>Remove</a:t>
            </a:r>
            <a:r>
              <a:rPr lang="hu-HU" dirty="0"/>
              <a:t> </a:t>
            </a:r>
            <a:r>
              <a:rPr lang="hu-HU" dirty="0" err="1"/>
              <a:t>Join</a:t>
            </a:r>
            <a:r>
              <a:rPr lang="hu-HU" dirty="0"/>
              <a:t>: ideiglenes kapcsolatot megszüntet</a:t>
            </a:r>
          </a:p>
          <a:p>
            <a:pPr lvl="1"/>
            <a:r>
              <a:rPr lang="hu-HU" dirty="0" err="1"/>
              <a:t>Join</a:t>
            </a:r>
            <a:r>
              <a:rPr lang="hu-HU" dirty="0"/>
              <a:t> </a:t>
            </a:r>
            <a:r>
              <a:rPr lang="hu-HU" dirty="0" err="1"/>
              <a:t>Field</a:t>
            </a:r>
            <a:r>
              <a:rPr lang="hu-HU" dirty="0"/>
              <a:t>: véglegesen hozzákapcsolja az "Input </a:t>
            </a:r>
            <a:r>
              <a:rPr lang="hu-HU" dirty="0" err="1"/>
              <a:t>Table</a:t>
            </a:r>
            <a:r>
              <a:rPr lang="hu-HU" dirty="0"/>
              <a:t>"-</a:t>
            </a:r>
            <a:r>
              <a:rPr lang="hu-HU" dirty="0" err="1"/>
              <a:t>höz</a:t>
            </a:r>
            <a:r>
              <a:rPr lang="hu-HU" dirty="0"/>
              <a:t> a "</a:t>
            </a:r>
            <a:r>
              <a:rPr lang="hu-HU" dirty="0" err="1"/>
              <a:t>Join</a:t>
            </a:r>
            <a:r>
              <a:rPr lang="hu-HU" dirty="0"/>
              <a:t> </a:t>
            </a:r>
            <a:r>
              <a:rPr lang="hu-HU" dirty="0" err="1"/>
              <a:t>Table</a:t>
            </a:r>
            <a:r>
              <a:rPr lang="hu-HU" dirty="0"/>
              <a:t>" kiválasztott mezőit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AA49855-7099-4A32-C318-170A7D74D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12:34</a:t>
            </a:fld>
            <a:endParaRPr lang="en-US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079DADE4-CB52-E105-BB56-555F91C0C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0100" y="1527250"/>
            <a:ext cx="4919662" cy="31424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églalap 7">
            <a:extLst>
              <a:ext uri="{FF2B5EF4-FFF2-40B4-BE49-F238E27FC236}">
                <a16:creationId xmlns:a16="http://schemas.microsoft.com/office/drawing/2014/main" id="{3D25D923-C5DC-D429-7904-904F06187C95}"/>
              </a:ext>
            </a:extLst>
          </p:cNvPr>
          <p:cNvSpPr/>
          <p:nvPr/>
        </p:nvSpPr>
        <p:spPr>
          <a:xfrm rot="1225821">
            <a:off x="9024942" y="653262"/>
            <a:ext cx="2839240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1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– HALADÓKNAK </a:t>
            </a:r>
            <a:r>
              <a:rPr lang="hu-HU" sz="2800" b="1" cap="none" spc="0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–</a:t>
            </a:r>
          </a:p>
        </p:txBody>
      </p:sp>
    </p:spTree>
    <p:extLst>
      <p:ext uri="{BB962C8B-B14F-4D97-AF65-F5344CB8AC3E}">
        <p14:creationId xmlns:p14="http://schemas.microsoft.com/office/powerpoint/2010/main" val="18424049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873F302-A35A-10F9-A916-68EC02C93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Táblák összekapcsolása geometriai kapcsolat alapján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0F831A1-B03B-721C-D7D5-DF3B95244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3365500" cy="4754563"/>
          </a:xfrm>
        </p:spPr>
        <p:txBody>
          <a:bodyPr/>
          <a:lstStyle/>
          <a:p>
            <a:r>
              <a:rPr lang="hu-HU" dirty="0"/>
              <a:t>"</a:t>
            </a:r>
            <a:r>
              <a:rPr lang="hu-HU" dirty="0" err="1"/>
              <a:t>spatial</a:t>
            </a:r>
            <a:r>
              <a:rPr lang="hu-HU" dirty="0"/>
              <a:t> </a:t>
            </a:r>
            <a:r>
              <a:rPr lang="hu-HU" dirty="0" err="1"/>
              <a:t>join</a:t>
            </a:r>
            <a:r>
              <a:rPr lang="hu-HU" dirty="0"/>
              <a:t>"</a:t>
            </a:r>
          </a:p>
          <a:p>
            <a:r>
              <a:rPr lang="hu-HU" dirty="0"/>
              <a:t>1:1 és 1:N kapcsolat</a:t>
            </a:r>
          </a:p>
          <a:p>
            <a:r>
              <a:rPr lang="hu-HU" dirty="0"/>
              <a:t>célréteghez (</a:t>
            </a:r>
            <a:r>
              <a:rPr lang="hu-HU" dirty="0" err="1"/>
              <a:t>target</a:t>
            </a:r>
            <a:r>
              <a:rPr lang="hu-HU" dirty="0"/>
              <a:t> </a:t>
            </a:r>
            <a:r>
              <a:rPr lang="hu-HU" dirty="0" err="1"/>
              <a:t>layer</a:t>
            </a:r>
            <a:r>
              <a:rPr lang="hu-HU" dirty="0"/>
              <a:t>) fűzi a hozzákapcsolandó réteg (</a:t>
            </a:r>
            <a:r>
              <a:rPr lang="hu-HU" dirty="0" err="1"/>
              <a:t>join</a:t>
            </a:r>
            <a:r>
              <a:rPr lang="hu-HU" dirty="0"/>
              <a:t> </a:t>
            </a:r>
            <a:r>
              <a:rPr lang="hu-HU" dirty="0" err="1"/>
              <a:t>layer</a:t>
            </a:r>
            <a:r>
              <a:rPr lang="hu-HU" dirty="0"/>
              <a:t>) mezőit</a:t>
            </a:r>
          </a:p>
          <a:p>
            <a:r>
              <a:rPr lang="hu-HU" dirty="0" err="1"/>
              <a:t>Analysis</a:t>
            </a:r>
            <a:r>
              <a:rPr lang="hu-HU" dirty="0"/>
              <a:t> </a:t>
            </a:r>
            <a:r>
              <a:rPr lang="hu-HU" dirty="0" err="1"/>
              <a:t>Tools</a:t>
            </a:r>
            <a:r>
              <a:rPr lang="hu-HU" dirty="0"/>
              <a:t> &gt; </a:t>
            </a:r>
            <a:r>
              <a:rPr lang="hu-HU" dirty="0" err="1"/>
              <a:t>Overlay</a:t>
            </a:r>
            <a:r>
              <a:rPr lang="hu-HU" dirty="0"/>
              <a:t> &gt; </a:t>
            </a:r>
            <a:r>
              <a:rPr lang="hu-HU" dirty="0" err="1"/>
              <a:t>Spatial</a:t>
            </a:r>
            <a:r>
              <a:rPr lang="hu-HU" dirty="0"/>
              <a:t> </a:t>
            </a:r>
            <a:r>
              <a:rPr lang="hu-HU" dirty="0" err="1"/>
              <a:t>Join</a:t>
            </a:r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C4B78E4-E932-DB93-6942-13D82EA22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12:34</a:t>
            </a:fld>
            <a:endParaRPr lang="en-US"/>
          </a:p>
        </p:txBody>
      </p:sp>
      <p:pic>
        <p:nvPicPr>
          <p:cNvPr id="6" name="Kép 5" descr="A képen szöveg, képernyőkép, diagram, tervezés látható&#10;&#10;Automatikusan generált leírás">
            <a:extLst>
              <a:ext uri="{FF2B5EF4-FFF2-40B4-BE49-F238E27FC236}">
                <a16:creationId xmlns:a16="http://schemas.microsoft.com/office/drawing/2014/main" id="{1E5C5163-51DB-4A58-F3DE-B9B202238B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5" t="-978" r="-795" b="-1123"/>
          <a:stretch/>
        </p:blipFill>
        <p:spPr>
          <a:xfrm>
            <a:off x="4305300" y="1422400"/>
            <a:ext cx="7741919" cy="4638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7" name="Téglalap 6">
            <a:extLst>
              <a:ext uri="{FF2B5EF4-FFF2-40B4-BE49-F238E27FC236}">
                <a16:creationId xmlns:a16="http://schemas.microsoft.com/office/drawing/2014/main" id="{11A7CA95-EB34-2538-F6B4-0B565F2C0321}"/>
              </a:ext>
            </a:extLst>
          </p:cNvPr>
          <p:cNvSpPr/>
          <p:nvPr/>
        </p:nvSpPr>
        <p:spPr>
          <a:xfrm rot="1225821">
            <a:off x="9024942" y="653262"/>
            <a:ext cx="2839240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1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– HALADÓKNAK </a:t>
            </a:r>
            <a:r>
              <a:rPr lang="hu-HU" sz="2800" b="1" cap="none" spc="0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–</a:t>
            </a:r>
          </a:p>
        </p:txBody>
      </p:sp>
    </p:spTree>
    <p:extLst>
      <p:ext uri="{BB962C8B-B14F-4D97-AF65-F5344CB8AC3E}">
        <p14:creationId xmlns:p14="http://schemas.microsoft.com/office/powerpoint/2010/main" val="20985768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3C7D6A-B22D-E2E3-317B-01FE0FA49F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9AA59A0-146B-F475-4352-39C9F4694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2. feladat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F95A3C9-11F1-AA1C-A634-8B2D7AB97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5838628" cy="4754563"/>
          </a:xfrm>
        </p:spPr>
        <p:txBody>
          <a:bodyPr/>
          <a:lstStyle/>
          <a:p>
            <a:r>
              <a:rPr lang="hu-HU" dirty="0"/>
              <a:t>kapcsold hozzá a közigazgatási poligonokhoz (</a:t>
            </a:r>
            <a:r>
              <a:rPr lang="hu-HU" dirty="0" err="1"/>
              <a:t>kozighatarok</a:t>
            </a:r>
            <a:r>
              <a:rPr lang="hu-HU" dirty="0"/>
              <a:t> réteg) az </a:t>
            </a:r>
            <a:r>
              <a:rPr lang="hu-HU" dirty="0" err="1"/>
              <a:t>oktatasi_adatok.dbf</a:t>
            </a:r>
            <a:r>
              <a:rPr lang="hu-HU" dirty="0"/>
              <a:t> adatbázis tartalmát</a:t>
            </a:r>
          </a:p>
          <a:p>
            <a:pPr lvl="1"/>
            <a:r>
              <a:rPr lang="hu-HU" dirty="0"/>
              <a:t>kulcsként a település nevét használd</a:t>
            </a:r>
          </a:p>
          <a:p>
            <a:r>
              <a:rPr lang="hu-HU" dirty="0"/>
              <a:t>színezd az óvodások száma alapján</a:t>
            </a:r>
          </a:p>
          <a:p>
            <a:pPr lvl="1"/>
            <a:r>
              <a:rPr lang="hu-HU" dirty="0"/>
              <a:t>színezési sablonként a </a:t>
            </a:r>
            <a:r>
              <a:rPr lang="hu-HU" dirty="0" err="1"/>
              <a:t>szinek_ovodasok.lyr</a:t>
            </a:r>
            <a:r>
              <a:rPr lang="hu-HU" dirty="0"/>
              <a:t> fájlt használd</a:t>
            </a:r>
          </a:p>
          <a:p>
            <a:r>
              <a:rPr lang="hu-HU" dirty="0"/>
              <a:t>add hozzá új oszlopként a poligonok kerületét kilométerben kifejezve</a:t>
            </a:r>
          </a:p>
          <a:p>
            <a:r>
              <a:rPr lang="hu-HU" dirty="0"/>
              <a:t>készíts az </a:t>
            </a:r>
            <a:r>
              <a:rPr lang="hu-HU" dirty="0" err="1"/>
              <a:t>oktatasi_adatok.dbf</a:t>
            </a:r>
            <a:r>
              <a:rPr lang="hu-HU" dirty="0"/>
              <a:t>-fájlból Excel-táblázatot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278B59B-AC68-F106-9520-3254D75DE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12:34</a:t>
            </a:fld>
            <a:endParaRPr lang="en-US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4E52DAB5-1BF9-C9BA-3028-AEDEBDB56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6828" y="1422401"/>
            <a:ext cx="5375472" cy="465772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863364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44B5461-3939-D465-190D-88A94A104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2. </a:t>
            </a:r>
            <a:r>
              <a:rPr lang="hu-HU"/>
              <a:t>feladat – </a:t>
            </a:r>
            <a:r>
              <a:rPr lang="hu-HU" dirty="0"/>
              <a:t>megoldás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3F7E89A-687D-7E0E-B27B-1DB687CA9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2851555" cy="4754563"/>
          </a:xfrm>
        </p:spPr>
        <p:txBody>
          <a:bodyPr/>
          <a:lstStyle/>
          <a:p>
            <a:r>
              <a:rPr lang="hu-HU" dirty="0" err="1"/>
              <a:t>kozighatar</a:t>
            </a:r>
            <a:r>
              <a:rPr lang="hu-HU" dirty="0"/>
              <a:t> rétegre: </a:t>
            </a:r>
            <a:r>
              <a:rPr lang="hu-HU" dirty="0" err="1"/>
              <a:t>Join</a:t>
            </a:r>
            <a:r>
              <a:rPr lang="hu-HU" dirty="0"/>
              <a:t>, </a:t>
            </a:r>
            <a:r>
              <a:rPr lang="hu-HU" dirty="0" err="1"/>
              <a:t>telepules</a:t>
            </a:r>
            <a:r>
              <a:rPr lang="hu-HU" dirty="0"/>
              <a:t>/</a:t>
            </a:r>
            <a:r>
              <a:rPr lang="hu-HU" dirty="0" err="1"/>
              <a:t>telepulesn</a:t>
            </a:r>
            <a:endParaRPr lang="hu-HU" dirty="0"/>
          </a:p>
          <a:p>
            <a:r>
              <a:rPr lang="hu-HU" dirty="0" err="1"/>
              <a:t>Properties</a:t>
            </a:r>
            <a:r>
              <a:rPr lang="hu-HU" dirty="0"/>
              <a:t> &gt; </a:t>
            </a:r>
            <a:r>
              <a:rPr lang="hu-HU" dirty="0" err="1"/>
              <a:t>Symbology</a:t>
            </a:r>
            <a:r>
              <a:rPr lang="hu-HU" dirty="0"/>
              <a:t> &gt; Import</a:t>
            </a:r>
          </a:p>
          <a:p>
            <a:r>
              <a:rPr lang="hu-HU" dirty="0"/>
              <a:t>Add </a:t>
            </a:r>
            <a:r>
              <a:rPr lang="hu-HU" dirty="0" err="1"/>
              <a:t>Geometry</a:t>
            </a:r>
            <a:r>
              <a:rPr lang="hu-HU" dirty="0"/>
              <a:t> </a:t>
            </a:r>
            <a:r>
              <a:rPr lang="hu-HU" dirty="0" err="1"/>
              <a:t>Attributes</a:t>
            </a:r>
            <a:r>
              <a:rPr lang="hu-HU" dirty="0"/>
              <a:t>, PERIMETER LENGTH, </a:t>
            </a:r>
            <a:r>
              <a:rPr lang="hu-HU" dirty="0" err="1"/>
              <a:t>Length</a:t>
            </a:r>
            <a:r>
              <a:rPr lang="hu-HU" dirty="0"/>
              <a:t> Unit: KILOMETERS</a:t>
            </a:r>
          </a:p>
          <a:p>
            <a:r>
              <a:rPr lang="hu-HU" dirty="0" err="1"/>
              <a:t>Table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Excel</a:t>
            </a:r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D2AC395-CB06-D25C-D53A-88189D20E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12:34</a:t>
            </a:fld>
            <a:endParaRPr lang="en-US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8A4C8A2B-4342-EC3F-DA4F-9B710DF08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9755" y="1388452"/>
            <a:ext cx="2494071" cy="36799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5B5D8B53-A14B-2BF2-0691-C2AA40BEB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752" y="3215037"/>
            <a:ext cx="2988121" cy="18533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514000AB-F170-2370-043E-68BE7D91F0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813" y="1388452"/>
            <a:ext cx="2989269" cy="17068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Kép 15">
            <a:extLst>
              <a:ext uri="{FF2B5EF4-FFF2-40B4-BE49-F238E27FC236}">
                <a16:creationId xmlns:a16="http://schemas.microsoft.com/office/drawing/2014/main" id="{2B82373D-8BF4-D6AE-645A-A1B05DBFD7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5799" y="1388452"/>
            <a:ext cx="2605676" cy="23465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Kép 21">
            <a:extLst>
              <a:ext uri="{FF2B5EF4-FFF2-40B4-BE49-F238E27FC236}">
                <a16:creationId xmlns:a16="http://schemas.microsoft.com/office/drawing/2014/main" id="{575CBCD0-CBBD-45EE-B2FB-46CB5D8E4D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25799" y="3863181"/>
            <a:ext cx="2605676" cy="12052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" name="Tartalom helye 2">
            <a:extLst>
              <a:ext uri="{FF2B5EF4-FFF2-40B4-BE49-F238E27FC236}">
                <a16:creationId xmlns:a16="http://schemas.microsoft.com/office/drawing/2014/main" id="{C13299B1-C07D-C7D2-B1D3-E7E965963C0F}"/>
              </a:ext>
            </a:extLst>
          </p:cNvPr>
          <p:cNvSpPr txBox="1">
            <a:spLocks/>
          </p:cNvSpPr>
          <p:nvPr/>
        </p:nvSpPr>
        <p:spPr>
          <a:xfrm>
            <a:off x="3677055" y="4679649"/>
            <a:ext cx="384826" cy="4608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330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5349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 Narrow" panose="020B0606020202030204" pitchFamily="34" charset="0"/>
              <a:buChar char="–"/>
              <a:defRPr sz="2400" kern="1200">
                <a:solidFill>
                  <a:srgbClr val="00660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0066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3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4" name="Tartalom helye 2">
            <a:extLst>
              <a:ext uri="{FF2B5EF4-FFF2-40B4-BE49-F238E27FC236}">
                <a16:creationId xmlns:a16="http://schemas.microsoft.com/office/drawing/2014/main" id="{F972E597-B117-47EF-52F8-C06C08B46E57}"/>
              </a:ext>
            </a:extLst>
          </p:cNvPr>
          <p:cNvSpPr txBox="1">
            <a:spLocks/>
          </p:cNvSpPr>
          <p:nvPr/>
        </p:nvSpPr>
        <p:spPr>
          <a:xfrm>
            <a:off x="9425799" y="4679649"/>
            <a:ext cx="384826" cy="4608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330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5349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 Narrow" panose="020B0606020202030204" pitchFamily="34" charset="0"/>
              <a:buChar char="–"/>
              <a:defRPr sz="2400" kern="1200">
                <a:solidFill>
                  <a:srgbClr val="00660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0066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32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5" name="Tartalom helye 2">
            <a:extLst>
              <a:ext uri="{FF2B5EF4-FFF2-40B4-BE49-F238E27FC236}">
                <a16:creationId xmlns:a16="http://schemas.microsoft.com/office/drawing/2014/main" id="{1012C8A6-D635-7F40-DE4D-1529AD949B51}"/>
              </a:ext>
            </a:extLst>
          </p:cNvPr>
          <p:cNvSpPr txBox="1">
            <a:spLocks/>
          </p:cNvSpPr>
          <p:nvPr/>
        </p:nvSpPr>
        <p:spPr>
          <a:xfrm>
            <a:off x="9423590" y="3338853"/>
            <a:ext cx="384826" cy="4608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330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5349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 Narrow" panose="020B0606020202030204" pitchFamily="34" charset="0"/>
              <a:buChar char="–"/>
              <a:defRPr sz="2400" kern="1200">
                <a:solidFill>
                  <a:srgbClr val="00660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0066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32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6" name="Tartalom helye 2">
            <a:extLst>
              <a:ext uri="{FF2B5EF4-FFF2-40B4-BE49-F238E27FC236}">
                <a16:creationId xmlns:a16="http://schemas.microsoft.com/office/drawing/2014/main" id="{8402A50B-80D4-4FC6-DEB7-6D9970F8CBB8}"/>
              </a:ext>
            </a:extLst>
          </p:cNvPr>
          <p:cNvSpPr txBox="1">
            <a:spLocks/>
          </p:cNvSpPr>
          <p:nvPr/>
        </p:nvSpPr>
        <p:spPr>
          <a:xfrm>
            <a:off x="6308543" y="4679649"/>
            <a:ext cx="384826" cy="4608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330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5349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 Narrow" panose="020B0606020202030204" pitchFamily="34" charset="0"/>
              <a:buChar char="–"/>
              <a:defRPr sz="2400" kern="1200">
                <a:solidFill>
                  <a:srgbClr val="00660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0066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7" name="Tartalom helye 2">
            <a:extLst>
              <a:ext uri="{FF2B5EF4-FFF2-40B4-BE49-F238E27FC236}">
                <a16:creationId xmlns:a16="http://schemas.microsoft.com/office/drawing/2014/main" id="{B1F1CB27-3917-A6DA-C5D8-ECE67D07E65F}"/>
              </a:ext>
            </a:extLst>
          </p:cNvPr>
          <p:cNvSpPr txBox="1">
            <a:spLocks/>
          </p:cNvSpPr>
          <p:nvPr/>
        </p:nvSpPr>
        <p:spPr>
          <a:xfrm>
            <a:off x="6308543" y="2707997"/>
            <a:ext cx="384826" cy="4608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330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5349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 Narrow" panose="020B0606020202030204" pitchFamily="34" charset="0"/>
              <a:buChar char="–"/>
              <a:defRPr sz="2400" kern="1200">
                <a:solidFill>
                  <a:srgbClr val="00660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0066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3200" b="1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081346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0C1A6BD-5B1B-6541-674B-68A26A87E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3. feladat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FC68934-37CF-6E8B-9F3C-E4CBB5F0C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válogasd le azt a néhány folyót, amelynek az FID-ja 5-nél kisebb</a:t>
            </a:r>
          </a:p>
          <a:p>
            <a:r>
              <a:rPr lang="hu-HU" dirty="0"/>
              <a:t>ments el a kiválasztott elemeket új </a:t>
            </a:r>
            <a:r>
              <a:rPr lang="hu-HU" dirty="0" err="1"/>
              <a:t>shapefájlként</a:t>
            </a:r>
            <a:endParaRPr lang="hu-HU" dirty="0"/>
          </a:p>
          <a:p>
            <a:r>
              <a:rPr lang="hu-HU" dirty="0"/>
              <a:t>add hozzá a középpontok koordinátáit</a:t>
            </a:r>
          </a:p>
          <a:p>
            <a:r>
              <a:rPr lang="hu-HU" dirty="0"/>
              <a:t>mentsd el Excel-táblaként</a:t>
            </a:r>
          </a:p>
          <a:p>
            <a:r>
              <a:rPr lang="hu-HU" dirty="0"/>
              <a:t>alakítsd át ezt .</a:t>
            </a:r>
            <a:r>
              <a:rPr lang="hu-HU" dirty="0" err="1"/>
              <a:t>dbf</a:t>
            </a:r>
            <a:r>
              <a:rPr lang="hu-HU" dirty="0"/>
              <a:t>-fájllá</a:t>
            </a:r>
          </a:p>
          <a:p>
            <a:r>
              <a:rPr lang="hu-HU" dirty="0"/>
              <a:t>kapcsold hozzá az összes folyót tartalmazó térbeli adattáblához az előbb létrehozott </a:t>
            </a:r>
            <a:r>
              <a:rPr lang="hu-HU" dirty="0" err="1"/>
              <a:t>dBASE</a:t>
            </a:r>
            <a:r>
              <a:rPr lang="hu-HU" dirty="0"/>
              <a:t>-adatbázist az FID/FID_ mező alapján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B789CC5-EC67-DA1E-C227-E16023F4A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12:34</a:t>
            </a:fld>
            <a:endParaRPr lang="en-US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FD837F51-160A-99F5-3094-31F25D840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00" y="4693035"/>
            <a:ext cx="11179175" cy="144582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310395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D2CE9E5-FC5E-3814-FD18-2565696C4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3. feladat – megoldás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05F3506-4CDD-DD67-E418-C906FC665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3674930" cy="4754563"/>
          </a:xfrm>
        </p:spPr>
        <p:txBody>
          <a:bodyPr/>
          <a:lstStyle/>
          <a:p>
            <a:r>
              <a:rPr lang="hu-HU" dirty="0" err="1"/>
              <a:t>Select</a:t>
            </a:r>
            <a:r>
              <a:rPr lang="hu-HU" dirty="0"/>
              <a:t> </a:t>
            </a:r>
            <a:r>
              <a:rPr lang="hu-HU" dirty="0" err="1"/>
              <a:t>By</a:t>
            </a:r>
            <a:r>
              <a:rPr lang="hu-HU" dirty="0"/>
              <a:t> </a:t>
            </a:r>
            <a:r>
              <a:rPr lang="hu-HU" dirty="0" err="1"/>
              <a:t>Attributes</a:t>
            </a:r>
            <a:r>
              <a:rPr lang="hu-HU" dirty="0"/>
              <a:t>, "FID" &lt; 5</a:t>
            </a:r>
          </a:p>
          <a:p>
            <a:r>
              <a:rPr lang="hu-HU" dirty="0"/>
              <a:t>Export Data, </a:t>
            </a:r>
            <a:r>
              <a:rPr lang="hu-HU" dirty="0" err="1"/>
              <a:t>Selected</a:t>
            </a:r>
            <a:r>
              <a:rPr lang="hu-HU" dirty="0"/>
              <a:t> </a:t>
            </a:r>
            <a:r>
              <a:rPr lang="hu-HU" dirty="0" err="1"/>
              <a:t>features</a:t>
            </a:r>
            <a:endParaRPr lang="hu-HU" dirty="0"/>
          </a:p>
          <a:p>
            <a:r>
              <a:rPr lang="hu-HU" dirty="0"/>
              <a:t>Add </a:t>
            </a:r>
            <a:r>
              <a:rPr lang="hu-HU" dirty="0" err="1"/>
              <a:t>Geometry</a:t>
            </a:r>
            <a:r>
              <a:rPr lang="hu-HU" dirty="0"/>
              <a:t> </a:t>
            </a:r>
            <a:r>
              <a:rPr lang="hu-HU" dirty="0" err="1"/>
              <a:t>Atributes</a:t>
            </a:r>
            <a:r>
              <a:rPr lang="hu-HU" dirty="0"/>
              <a:t>, CENTROID</a:t>
            </a:r>
          </a:p>
          <a:p>
            <a:r>
              <a:rPr lang="hu-HU" dirty="0" err="1"/>
              <a:t>Table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Excel</a:t>
            </a:r>
          </a:p>
          <a:p>
            <a:r>
              <a:rPr lang="hu-HU" dirty="0"/>
              <a:t>Excel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Table</a:t>
            </a:r>
            <a:endParaRPr lang="hu-HU" dirty="0"/>
          </a:p>
          <a:p>
            <a:r>
              <a:rPr lang="hu-HU" dirty="0"/>
              <a:t>folyok rétegre: </a:t>
            </a:r>
            <a:r>
              <a:rPr lang="hu-HU" dirty="0" err="1"/>
              <a:t>Join</a:t>
            </a:r>
            <a:r>
              <a:rPr lang="hu-HU" dirty="0"/>
              <a:t>, FID/FID_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694D861-DFCA-E442-0F9B-BE922A2E5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12:34</a:t>
            </a:fld>
            <a:endParaRPr lang="en-US"/>
          </a:p>
        </p:txBody>
      </p:sp>
      <p:pic>
        <p:nvPicPr>
          <p:cNvPr id="22" name="Kép 21">
            <a:extLst>
              <a:ext uri="{FF2B5EF4-FFF2-40B4-BE49-F238E27FC236}">
                <a16:creationId xmlns:a16="http://schemas.microsoft.com/office/drawing/2014/main" id="{3C615AAF-4262-1853-C7F4-8162E15E4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3130" y="1422400"/>
            <a:ext cx="2486062" cy="34845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Kép 23">
            <a:extLst>
              <a:ext uri="{FF2B5EF4-FFF2-40B4-BE49-F238E27FC236}">
                <a16:creationId xmlns:a16="http://schemas.microsoft.com/office/drawing/2014/main" id="{87254E5C-AB73-966B-8C83-770B97E59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8612" y="871279"/>
            <a:ext cx="2374436" cy="19465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" name="Kép 25">
            <a:extLst>
              <a:ext uri="{FF2B5EF4-FFF2-40B4-BE49-F238E27FC236}">
                <a16:creationId xmlns:a16="http://schemas.microsoft.com/office/drawing/2014/main" id="{001DAE8C-BADB-BC6F-49FE-96D90D543F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8612" y="2937927"/>
            <a:ext cx="2374436" cy="198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" name="Kép 27">
            <a:extLst>
              <a:ext uri="{FF2B5EF4-FFF2-40B4-BE49-F238E27FC236}">
                <a16:creationId xmlns:a16="http://schemas.microsoft.com/office/drawing/2014/main" id="{E732DB87-35B6-990D-5395-437D58000E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8613" y="5046020"/>
            <a:ext cx="2374436" cy="10471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" name="Kép 29">
            <a:extLst>
              <a:ext uri="{FF2B5EF4-FFF2-40B4-BE49-F238E27FC236}">
                <a16:creationId xmlns:a16="http://schemas.microsoft.com/office/drawing/2014/main" id="{171EC2AA-2B06-331B-164E-7CCEE1B49F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44674" y="1422399"/>
            <a:ext cx="2374436" cy="10409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2" name="Kép 31">
            <a:extLst>
              <a:ext uri="{FF2B5EF4-FFF2-40B4-BE49-F238E27FC236}">
                <a16:creationId xmlns:a16="http://schemas.microsoft.com/office/drawing/2014/main" id="{5912C469-8DBA-1A83-D18A-1AE80807A6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44674" y="2581120"/>
            <a:ext cx="2374436" cy="35120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3" name="Tartalom helye 2">
            <a:extLst>
              <a:ext uri="{FF2B5EF4-FFF2-40B4-BE49-F238E27FC236}">
                <a16:creationId xmlns:a16="http://schemas.microsoft.com/office/drawing/2014/main" id="{DB06BA15-6D35-4B74-E093-77AA369BED22}"/>
              </a:ext>
            </a:extLst>
          </p:cNvPr>
          <p:cNvSpPr txBox="1">
            <a:spLocks/>
          </p:cNvSpPr>
          <p:nvPr/>
        </p:nvSpPr>
        <p:spPr>
          <a:xfrm>
            <a:off x="4500430" y="4528599"/>
            <a:ext cx="384826" cy="4608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330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5349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 Narrow" panose="020B0606020202030204" pitchFamily="34" charset="0"/>
              <a:buChar char="–"/>
              <a:defRPr sz="2400" kern="1200">
                <a:solidFill>
                  <a:srgbClr val="00660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0066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3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4" name="Tartalom helye 2">
            <a:extLst>
              <a:ext uri="{FF2B5EF4-FFF2-40B4-BE49-F238E27FC236}">
                <a16:creationId xmlns:a16="http://schemas.microsoft.com/office/drawing/2014/main" id="{ADF68DD5-95FB-727D-E71C-8073E875A879}"/>
              </a:ext>
            </a:extLst>
          </p:cNvPr>
          <p:cNvSpPr txBox="1">
            <a:spLocks/>
          </p:cNvSpPr>
          <p:nvPr/>
        </p:nvSpPr>
        <p:spPr>
          <a:xfrm>
            <a:off x="9630952" y="5727050"/>
            <a:ext cx="384826" cy="4608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330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5349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 Narrow" panose="020B0606020202030204" pitchFamily="34" charset="0"/>
              <a:buChar char="–"/>
              <a:defRPr sz="2400" kern="1200">
                <a:solidFill>
                  <a:srgbClr val="00660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0066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32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5" name="Tartalom helye 2">
            <a:extLst>
              <a:ext uri="{FF2B5EF4-FFF2-40B4-BE49-F238E27FC236}">
                <a16:creationId xmlns:a16="http://schemas.microsoft.com/office/drawing/2014/main" id="{B73DFF47-36A3-90CD-0DC4-113417622E9B}"/>
              </a:ext>
            </a:extLst>
          </p:cNvPr>
          <p:cNvSpPr txBox="1">
            <a:spLocks/>
          </p:cNvSpPr>
          <p:nvPr/>
        </p:nvSpPr>
        <p:spPr>
          <a:xfrm>
            <a:off x="9630952" y="2082192"/>
            <a:ext cx="384826" cy="4608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330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5349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 Narrow" panose="020B0606020202030204" pitchFamily="34" charset="0"/>
              <a:buChar char="–"/>
              <a:defRPr sz="2400" kern="1200">
                <a:solidFill>
                  <a:srgbClr val="00660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0066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32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6" name="Tartalom helye 2">
            <a:extLst>
              <a:ext uri="{FF2B5EF4-FFF2-40B4-BE49-F238E27FC236}">
                <a16:creationId xmlns:a16="http://schemas.microsoft.com/office/drawing/2014/main" id="{139FDF17-D52E-E681-1FFE-8A98FF41EE87}"/>
              </a:ext>
            </a:extLst>
          </p:cNvPr>
          <p:cNvSpPr txBox="1">
            <a:spLocks/>
          </p:cNvSpPr>
          <p:nvPr/>
        </p:nvSpPr>
        <p:spPr>
          <a:xfrm>
            <a:off x="7150570" y="5727050"/>
            <a:ext cx="384826" cy="4608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330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5349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 Narrow" panose="020B0606020202030204" pitchFamily="34" charset="0"/>
              <a:buChar char="–"/>
              <a:defRPr sz="2400" kern="1200">
                <a:solidFill>
                  <a:srgbClr val="00660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0066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32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7" name="Tartalom helye 2">
            <a:extLst>
              <a:ext uri="{FF2B5EF4-FFF2-40B4-BE49-F238E27FC236}">
                <a16:creationId xmlns:a16="http://schemas.microsoft.com/office/drawing/2014/main" id="{BD03A242-2B66-CA74-ED02-9797792C2288}"/>
              </a:ext>
            </a:extLst>
          </p:cNvPr>
          <p:cNvSpPr txBox="1">
            <a:spLocks/>
          </p:cNvSpPr>
          <p:nvPr/>
        </p:nvSpPr>
        <p:spPr>
          <a:xfrm>
            <a:off x="7154368" y="4539485"/>
            <a:ext cx="384826" cy="4608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330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5349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 Narrow" panose="020B0606020202030204" pitchFamily="34" charset="0"/>
              <a:buChar char="–"/>
              <a:defRPr sz="2400" kern="1200">
                <a:solidFill>
                  <a:srgbClr val="00660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0066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8" name="Tartalom helye 2">
            <a:extLst>
              <a:ext uri="{FF2B5EF4-FFF2-40B4-BE49-F238E27FC236}">
                <a16:creationId xmlns:a16="http://schemas.microsoft.com/office/drawing/2014/main" id="{AAD02052-8AE3-7E89-167D-E1716A72E2D3}"/>
              </a:ext>
            </a:extLst>
          </p:cNvPr>
          <p:cNvSpPr txBox="1">
            <a:spLocks/>
          </p:cNvSpPr>
          <p:nvPr/>
        </p:nvSpPr>
        <p:spPr>
          <a:xfrm>
            <a:off x="7150570" y="2432268"/>
            <a:ext cx="384826" cy="4608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330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5349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 Narrow" panose="020B0606020202030204" pitchFamily="34" charset="0"/>
              <a:buChar char="–"/>
              <a:defRPr sz="2400" kern="1200">
                <a:solidFill>
                  <a:srgbClr val="00660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0066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3200" b="1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442836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További fontos eszközök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7302500" cy="4754563"/>
          </a:xfrm>
        </p:spPr>
        <p:txBody>
          <a:bodyPr/>
          <a:lstStyle/>
          <a:p>
            <a:r>
              <a:rPr lang="en-US" dirty="0"/>
              <a:t>Data Management</a:t>
            </a:r>
            <a:r>
              <a:rPr lang="hu-HU" dirty="0"/>
              <a:t> &gt; </a:t>
            </a:r>
            <a:r>
              <a:rPr lang="en-US" dirty="0"/>
              <a:t>General</a:t>
            </a:r>
            <a:r>
              <a:rPr lang="hu-HU" dirty="0"/>
              <a:t> &gt; </a:t>
            </a:r>
            <a:r>
              <a:rPr lang="en-US" dirty="0"/>
              <a:t>Sort</a:t>
            </a:r>
            <a:endParaRPr lang="hu-HU" dirty="0"/>
          </a:p>
          <a:p>
            <a:pPr lvl="1"/>
            <a:r>
              <a:rPr lang="hu-HU" dirty="0"/>
              <a:t>az elemeket sorba rendezi az </a:t>
            </a:r>
            <a:r>
              <a:rPr lang="hu-HU" dirty="0" err="1"/>
              <a:t>attribútumtábla</a:t>
            </a:r>
            <a:r>
              <a:rPr lang="hu-HU" dirty="0"/>
              <a:t> egy vagy több kiválasztott mezője alapján</a:t>
            </a:r>
          </a:p>
          <a:p>
            <a:pPr lvl="1"/>
            <a:r>
              <a:rPr lang="hu-HU" dirty="0"/>
              <a:t>növekvő vagy csökkenő</a:t>
            </a:r>
            <a:endParaRPr lang="en-US" dirty="0"/>
          </a:p>
          <a:p>
            <a:r>
              <a:rPr lang="en-US" dirty="0"/>
              <a:t>Data Management</a:t>
            </a:r>
            <a:r>
              <a:rPr lang="hu-HU" dirty="0"/>
              <a:t> &gt; </a:t>
            </a:r>
            <a:r>
              <a:rPr lang="en-US" dirty="0"/>
              <a:t>General</a:t>
            </a:r>
            <a:r>
              <a:rPr lang="hu-HU" dirty="0"/>
              <a:t> &gt; </a:t>
            </a:r>
            <a:r>
              <a:rPr lang="en-US" dirty="0"/>
              <a:t>Append</a:t>
            </a:r>
            <a:endParaRPr lang="hu-HU" dirty="0"/>
          </a:p>
          <a:p>
            <a:pPr lvl="1"/>
            <a:r>
              <a:rPr lang="hu-HU" dirty="0"/>
              <a:t>ugyanaz, mint a </a:t>
            </a:r>
            <a:r>
              <a:rPr lang="hu-HU" dirty="0" err="1"/>
              <a:t>Merge</a:t>
            </a:r>
            <a:r>
              <a:rPr lang="hu-HU" dirty="0"/>
              <a:t>, csak egy meglévő adatsorhoz fűzi az új entitásokat</a:t>
            </a:r>
          </a:p>
          <a:p>
            <a:pPr lvl="1"/>
            <a:r>
              <a:rPr lang="hu-HU" dirty="0"/>
              <a:t>megkövetelhetjük, a mezőnevek/</a:t>
            </a:r>
            <a:r>
              <a:rPr lang="hu-HU" dirty="0" err="1"/>
              <a:t>-típusok</a:t>
            </a:r>
            <a:r>
              <a:rPr lang="hu-HU" dirty="0"/>
              <a:t> egyezését</a:t>
            </a:r>
            <a:endParaRPr lang="en-US" dirty="0"/>
          </a:p>
          <a:p>
            <a:r>
              <a:rPr lang="hu-HU" dirty="0" err="1"/>
              <a:t>Analysis</a:t>
            </a:r>
            <a:r>
              <a:rPr lang="hu-HU" dirty="0"/>
              <a:t> &gt; </a:t>
            </a:r>
            <a:r>
              <a:rPr lang="hu-HU" dirty="0" err="1"/>
              <a:t>Statistics</a:t>
            </a:r>
            <a:r>
              <a:rPr lang="hu-HU" dirty="0"/>
              <a:t> &gt; </a:t>
            </a:r>
            <a:r>
              <a:rPr lang="hu-HU" dirty="0" err="1"/>
              <a:t>Summary</a:t>
            </a:r>
            <a:r>
              <a:rPr lang="hu-HU" dirty="0"/>
              <a:t> </a:t>
            </a:r>
            <a:r>
              <a:rPr lang="hu-HU" dirty="0" err="1"/>
              <a:t>Statistics</a:t>
            </a:r>
            <a:endParaRPr lang="hu-HU" dirty="0"/>
          </a:p>
          <a:p>
            <a:pPr lvl="1"/>
            <a:r>
              <a:rPr lang="hu-HU" dirty="0"/>
              <a:t>a kiválasztott mezőket a kiválasztott statisztikai függvénnyel </a:t>
            </a:r>
            <a:r>
              <a:rPr lang="hu-HU" dirty="0" err="1"/>
              <a:t>aggregálja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12:34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00597" y="1422400"/>
            <a:ext cx="3644900" cy="21463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0597" y="3728243"/>
            <a:ext cx="3644900" cy="20746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776548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További fontos eszközök – geometriai átalakítások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8115300" cy="4754563"/>
          </a:xfrm>
        </p:spPr>
        <p:txBody>
          <a:bodyPr/>
          <a:lstStyle/>
          <a:p>
            <a:r>
              <a:rPr lang="en-US" dirty="0"/>
              <a:t>Data Management</a:t>
            </a:r>
            <a:r>
              <a:rPr lang="hu-HU" dirty="0"/>
              <a:t> &gt; </a:t>
            </a:r>
            <a:r>
              <a:rPr lang="en-US" dirty="0"/>
              <a:t>Features</a:t>
            </a:r>
            <a:r>
              <a:rPr lang="hu-HU" dirty="0"/>
              <a:t> &gt; </a:t>
            </a:r>
            <a:r>
              <a:rPr lang="en-US" dirty="0"/>
              <a:t>Points To Line</a:t>
            </a:r>
            <a:endParaRPr lang="hu-HU" dirty="0"/>
          </a:p>
          <a:p>
            <a:r>
              <a:rPr lang="en-US" dirty="0"/>
              <a:t>Data Management</a:t>
            </a:r>
            <a:r>
              <a:rPr lang="hu-HU" dirty="0"/>
              <a:t> &gt; </a:t>
            </a:r>
            <a:r>
              <a:rPr lang="en-US" dirty="0"/>
              <a:t>Features</a:t>
            </a:r>
            <a:r>
              <a:rPr lang="hu-HU" dirty="0"/>
              <a:t> &gt; </a:t>
            </a:r>
            <a:r>
              <a:rPr lang="hu-HU" dirty="0" err="1"/>
              <a:t>Feature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Line</a:t>
            </a:r>
          </a:p>
          <a:p>
            <a:r>
              <a:rPr lang="en-US" dirty="0"/>
              <a:t>Data Management</a:t>
            </a:r>
            <a:r>
              <a:rPr lang="hu-HU" dirty="0"/>
              <a:t> &gt; </a:t>
            </a:r>
            <a:r>
              <a:rPr lang="en-US" dirty="0"/>
              <a:t>Features</a:t>
            </a:r>
            <a:r>
              <a:rPr lang="hu-HU" dirty="0"/>
              <a:t> &gt; </a:t>
            </a:r>
            <a:r>
              <a:rPr lang="hu-HU" dirty="0" err="1"/>
              <a:t>Feature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Polygon</a:t>
            </a:r>
            <a:endParaRPr lang="hu-HU" dirty="0"/>
          </a:p>
          <a:p>
            <a:r>
              <a:rPr lang="en-US" dirty="0"/>
              <a:t>Data Management</a:t>
            </a:r>
            <a:r>
              <a:rPr lang="hu-HU" dirty="0"/>
              <a:t> &gt; </a:t>
            </a:r>
            <a:r>
              <a:rPr lang="en-US" dirty="0"/>
              <a:t>Features</a:t>
            </a:r>
            <a:r>
              <a:rPr lang="hu-HU" dirty="0"/>
              <a:t> &gt; </a:t>
            </a:r>
            <a:r>
              <a:rPr lang="en-US" dirty="0"/>
              <a:t>Feature Vertices To Points</a:t>
            </a:r>
          </a:p>
          <a:p>
            <a:r>
              <a:rPr lang="hu-HU" dirty="0"/>
              <a:t>továbbá lásd: https://desktop.arcgis.com/en/arcmap/latest/tools/data-management-toolbox/an-overview-of-the-features-toolset.htm</a:t>
            </a:r>
            <a:endParaRPr lang="en-US" dirty="0"/>
          </a:p>
          <a:p>
            <a:endParaRPr lang="hu-HU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12:34</a:t>
            </a:fld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3500" y="2263926"/>
            <a:ext cx="3111143" cy="22836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868" b="23392"/>
          <a:stretch/>
        </p:blipFill>
        <p:spPr>
          <a:xfrm>
            <a:off x="8953500" y="1422400"/>
            <a:ext cx="3111143" cy="6757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3500" y="4711263"/>
            <a:ext cx="3111246" cy="19773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560" y="4216092"/>
            <a:ext cx="5295440" cy="252562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94816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Véletlen pontok létrehozása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Data Management </a:t>
            </a:r>
            <a:r>
              <a:rPr lang="hu-HU" dirty="0" err="1"/>
              <a:t>Tools</a:t>
            </a:r>
            <a:r>
              <a:rPr lang="hu-HU" dirty="0"/>
              <a:t> &gt; </a:t>
            </a:r>
            <a:r>
              <a:rPr lang="hu-HU" dirty="0" err="1"/>
              <a:t>Sampling</a:t>
            </a:r>
            <a:r>
              <a:rPr lang="hu-HU" dirty="0"/>
              <a:t> &gt; </a:t>
            </a:r>
            <a:r>
              <a:rPr lang="hu-HU" dirty="0" err="1"/>
              <a:t>Create</a:t>
            </a:r>
            <a:r>
              <a:rPr lang="hu-HU" dirty="0"/>
              <a:t> Random </a:t>
            </a:r>
            <a:r>
              <a:rPr lang="hu-HU" dirty="0" err="1"/>
              <a:t>Points</a:t>
            </a:r>
            <a:endParaRPr lang="hu-HU" dirty="0"/>
          </a:p>
          <a:p>
            <a:r>
              <a:rPr lang="hu-HU" dirty="0"/>
              <a:t>megadott számú véletlen pontot generál</a:t>
            </a:r>
          </a:p>
          <a:p>
            <a:pPr lvl="1"/>
            <a:r>
              <a:rPr lang="hu-HU" dirty="0"/>
              <a:t>poligonokon belül (leggyakrabban ezt használjuk)</a:t>
            </a:r>
          </a:p>
          <a:p>
            <a:pPr lvl="1"/>
            <a:r>
              <a:rPr lang="hu-HU" dirty="0"/>
              <a:t>vonalláncok mentén</a:t>
            </a:r>
          </a:p>
          <a:p>
            <a:pPr lvl="1"/>
            <a:r>
              <a:rPr lang="hu-HU" dirty="0"/>
              <a:t>pontok helyén</a:t>
            </a:r>
          </a:p>
          <a:p>
            <a:pPr lvl="1"/>
            <a:r>
              <a:rPr lang="hu-HU" dirty="0"/>
              <a:t>raszter vagy vektor kiterjedésében (befoglaló téglalapjában)</a:t>
            </a:r>
          </a:p>
          <a:p>
            <a:r>
              <a:rPr lang="hu-HU" dirty="0"/>
              <a:t>a darabszám geometriai entitásonként (pl. poligononként) értendő</a:t>
            </a:r>
          </a:p>
          <a:p>
            <a:pPr lvl="1"/>
            <a:r>
              <a:rPr lang="hu-HU" dirty="0"/>
              <a:t>kiterjedés esetén az </a:t>
            </a:r>
            <a:r>
              <a:rPr lang="hu-HU" dirty="0" err="1"/>
              <a:t>összdarabszámmal</a:t>
            </a:r>
            <a:r>
              <a:rPr lang="hu-HU" dirty="0"/>
              <a:t> egyezik meg</a:t>
            </a:r>
          </a:p>
          <a:p>
            <a:r>
              <a:rPr lang="hu-HU" dirty="0">
                <a:solidFill>
                  <a:srgbClr val="FF0000"/>
                </a:solidFill>
              </a:rPr>
              <a:t>a darabszám megadható számként</a:t>
            </a:r>
          </a:p>
          <a:p>
            <a:pPr lvl="1"/>
            <a:r>
              <a:rPr lang="hu-HU" dirty="0"/>
              <a:t>vagy a vektor egy számmezőjével</a:t>
            </a:r>
          </a:p>
          <a:p>
            <a:r>
              <a:rPr lang="hu-HU" dirty="0"/>
              <a:t>minimális távolság (lehet, hogy kevesebb pontot kapunk!)</a:t>
            </a:r>
          </a:p>
          <a:p>
            <a:endParaRPr lang="hu-HU" dirty="0"/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12:34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1200" y="148772"/>
            <a:ext cx="3678237" cy="26118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1200" y="2897150"/>
            <a:ext cx="3678237" cy="38191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églalap 8">
            <a:extLst>
              <a:ext uri="{FF2B5EF4-FFF2-40B4-BE49-F238E27FC236}">
                <a16:creationId xmlns:a16="http://schemas.microsoft.com/office/drawing/2014/main" id="{87EE4D3A-F2FB-42DE-452A-96A7D327BA11}"/>
              </a:ext>
            </a:extLst>
          </p:cNvPr>
          <p:cNvSpPr/>
          <p:nvPr/>
        </p:nvSpPr>
        <p:spPr>
          <a:xfrm>
            <a:off x="8347075" y="4795158"/>
            <a:ext cx="3629025" cy="41184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4526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További fontos eszközök – darabolások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7175500" cy="4754563"/>
          </a:xfrm>
        </p:spPr>
        <p:txBody>
          <a:bodyPr/>
          <a:lstStyle/>
          <a:p>
            <a:r>
              <a:rPr lang="en-US" dirty="0"/>
              <a:t>Data Management</a:t>
            </a:r>
            <a:r>
              <a:rPr lang="hu-HU" dirty="0"/>
              <a:t> &gt; </a:t>
            </a:r>
            <a:r>
              <a:rPr lang="en-US" dirty="0"/>
              <a:t>Features</a:t>
            </a:r>
            <a:r>
              <a:rPr lang="hu-HU" dirty="0"/>
              <a:t> &gt; </a:t>
            </a:r>
            <a:r>
              <a:rPr lang="en-US" dirty="0"/>
              <a:t>Split Line At Point</a:t>
            </a:r>
            <a:endParaRPr lang="hu-HU" dirty="0"/>
          </a:p>
          <a:p>
            <a:pPr lvl="1"/>
            <a:r>
              <a:rPr lang="hu-HU" dirty="0"/>
              <a:t>pontnál (vagy közelében) darabolja a vonalat</a:t>
            </a:r>
          </a:p>
          <a:p>
            <a:r>
              <a:rPr lang="en-US" dirty="0"/>
              <a:t>Data Management</a:t>
            </a:r>
            <a:r>
              <a:rPr lang="hu-HU" dirty="0"/>
              <a:t> &gt; </a:t>
            </a:r>
            <a:r>
              <a:rPr lang="en-US" dirty="0"/>
              <a:t>Features</a:t>
            </a:r>
            <a:r>
              <a:rPr lang="hu-HU" dirty="0"/>
              <a:t> &gt; </a:t>
            </a:r>
            <a:r>
              <a:rPr lang="en-US" dirty="0"/>
              <a:t>Split Line At Vertices</a:t>
            </a:r>
            <a:endParaRPr lang="hu-HU" dirty="0"/>
          </a:p>
          <a:p>
            <a:pPr lvl="1"/>
            <a:r>
              <a:rPr lang="hu-HU" dirty="0"/>
              <a:t>töréspontnál darabolja a vonalat (szakaszokra)</a:t>
            </a:r>
          </a:p>
          <a:p>
            <a:r>
              <a:rPr lang="en-US" dirty="0"/>
              <a:t>Analysis</a:t>
            </a:r>
            <a:r>
              <a:rPr lang="hu-HU" dirty="0"/>
              <a:t> &gt; </a:t>
            </a:r>
            <a:r>
              <a:rPr lang="en-US" dirty="0"/>
              <a:t>Extract</a:t>
            </a:r>
            <a:r>
              <a:rPr lang="hu-HU" dirty="0"/>
              <a:t> &gt; </a:t>
            </a:r>
            <a:r>
              <a:rPr lang="en-US" dirty="0"/>
              <a:t>Split</a:t>
            </a:r>
            <a:endParaRPr lang="hu-HU" dirty="0"/>
          </a:p>
          <a:p>
            <a:pPr lvl="1"/>
            <a:r>
              <a:rPr lang="hu-HU" dirty="0"/>
              <a:t>különálló fájlokba darabol poligonok (zónák) alapján</a:t>
            </a:r>
            <a:endParaRPr lang="en-US" dirty="0"/>
          </a:p>
          <a:p>
            <a:endParaRPr lang="en-US" dirty="0"/>
          </a:p>
          <a:p>
            <a:endParaRPr lang="hu-HU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12:34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3700" y="4281641"/>
            <a:ext cx="3983037" cy="17667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3700" y="325929"/>
            <a:ext cx="3983037" cy="375608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118922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Köszönöm a figyelmet!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kérdések?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85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Véletlen pontok létrehozása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Data Management </a:t>
            </a:r>
            <a:r>
              <a:rPr lang="hu-HU" dirty="0" err="1"/>
              <a:t>Tools</a:t>
            </a:r>
            <a:r>
              <a:rPr lang="hu-HU" dirty="0"/>
              <a:t> &gt; </a:t>
            </a:r>
            <a:r>
              <a:rPr lang="hu-HU" dirty="0" err="1"/>
              <a:t>Sampling</a:t>
            </a:r>
            <a:r>
              <a:rPr lang="hu-HU" dirty="0"/>
              <a:t> &gt; </a:t>
            </a:r>
            <a:r>
              <a:rPr lang="hu-HU" dirty="0" err="1"/>
              <a:t>Create</a:t>
            </a:r>
            <a:r>
              <a:rPr lang="hu-HU" dirty="0"/>
              <a:t> Random </a:t>
            </a:r>
            <a:r>
              <a:rPr lang="hu-HU" dirty="0" err="1"/>
              <a:t>Points</a:t>
            </a:r>
            <a:endParaRPr lang="hu-HU" dirty="0"/>
          </a:p>
          <a:p>
            <a:r>
              <a:rPr lang="hu-HU" dirty="0"/>
              <a:t>megadott számú véletlen pontot generál</a:t>
            </a:r>
          </a:p>
          <a:p>
            <a:pPr lvl="1"/>
            <a:r>
              <a:rPr lang="hu-HU" dirty="0"/>
              <a:t>poligonokon belül (leggyakrabban ezt használjuk)</a:t>
            </a:r>
          </a:p>
          <a:p>
            <a:pPr lvl="1"/>
            <a:r>
              <a:rPr lang="hu-HU" dirty="0"/>
              <a:t>vonalláncok mentén</a:t>
            </a:r>
          </a:p>
          <a:p>
            <a:pPr lvl="1"/>
            <a:r>
              <a:rPr lang="hu-HU" dirty="0"/>
              <a:t>pontok helyén</a:t>
            </a:r>
          </a:p>
          <a:p>
            <a:pPr lvl="1"/>
            <a:r>
              <a:rPr lang="hu-HU" dirty="0"/>
              <a:t>raszter vagy vektor kiterjedésében (befoglaló téglalapjában)</a:t>
            </a:r>
          </a:p>
          <a:p>
            <a:r>
              <a:rPr lang="hu-HU" dirty="0"/>
              <a:t>a darabszám geometriai entitásonként (pl. poligononként) értendő</a:t>
            </a:r>
          </a:p>
          <a:p>
            <a:pPr lvl="1"/>
            <a:r>
              <a:rPr lang="hu-HU" dirty="0"/>
              <a:t>kiterjedés esetén az </a:t>
            </a:r>
            <a:r>
              <a:rPr lang="hu-HU" dirty="0" err="1"/>
              <a:t>összdarabszámmal</a:t>
            </a:r>
            <a:r>
              <a:rPr lang="hu-HU" dirty="0"/>
              <a:t> egyezik meg</a:t>
            </a:r>
          </a:p>
          <a:p>
            <a:r>
              <a:rPr lang="hu-HU" dirty="0"/>
              <a:t>a darabszám megadható számként</a:t>
            </a:r>
          </a:p>
          <a:p>
            <a:pPr lvl="1"/>
            <a:r>
              <a:rPr lang="hu-HU" dirty="0">
                <a:solidFill>
                  <a:srgbClr val="FF0000"/>
                </a:solidFill>
              </a:rPr>
              <a:t>vagy a vektor egy számmezőjével</a:t>
            </a:r>
          </a:p>
          <a:p>
            <a:r>
              <a:rPr lang="hu-HU" dirty="0"/>
              <a:t>minimális távolság (lehet, hogy kevesebb pontot kapunk!)</a:t>
            </a:r>
          </a:p>
          <a:p>
            <a:endParaRPr lang="hu-HU" dirty="0"/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12:34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1200" y="148772"/>
            <a:ext cx="3678237" cy="26118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1200" y="2897150"/>
            <a:ext cx="3678237" cy="38191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églalap 9">
            <a:extLst>
              <a:ext uri="{FF2B5EF4-FFF2-40B4-BE49-F238E27FC236}">
                <a16:creationId xmlns:a16="http://schemas.microsoft.com/office/drawing/2014/main" id="{ED5D1339-7F62-D5C7-F750-D1538E722274}"/>
              </a:ext>
            </a:extLst>
          </p:cNvPr>
          <p:cNvSpPr/>
          <p:nvPr/>
        </p:nvSpPr>
        <p:spPr>
          <a:xfrm>
            <a:off x="8347074" y="5196375"/>
            <a:ext cx="3629025" cy="29436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543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Véletlen pontok létrehozása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Data Management </a:t>
            </a:r>
            <a:r>
              <a:rPr lang="hu-HU" dirty="0" err="1"/>
              <a:t>Tools</a:t>
            </a:r>
            <a:r>
              <a:rPr lang="hu-HU" dirty="0"/>
              <a:t> &gt; </a:t>
            </a:r>
            <a:r>
              <a:rPr lang="hu-HU" dirty="0" err="1"/>
              <a:t>Sampling</a:t>
            </a:r>
            <a:r>
              <a:rPr lang="hu-HU" dirty="0"/>
              <a:t> &gt; </a:t>
            </a:r>
            <a:r>
              <a:rPr lang="hu-HU" dirty="0" err="1"/>
              <a:t>Create</a:t>
            </a:r>
            <a:r>
              <a:rPr lang="hu-HU" dirty="0"/>
              <a:t> Random </a:t>
            </a:r>
            <a:r>
              <a:rPr lang="hu-HU" dirty="0" err="1"/>
              <a:t>Points</a:t>
            </a:r>
            <a:endParaRPr lang="hu-HU" dirty="0"/>
          </a:p>
          <a:p>
            <a:r>
              <a:rPr lang="hu-HU" dirty="0"/>
              <a:t>megadott számú véletlen pontot generál</a:t>
            </a:r>
          </a:p>
          <a:p>
            <a:pPr lvl="1"/>
            <a:r>
              <a:rPr lang="hu-HU" dirty="0"/>
              <a:t>poligonokon belül (leggyakrabban ezt használjuk)</a:t>
            </a:r>
          </a:p>
          <a:p>
            <a:pPr lvl="1"/>
            <a:r>
              <a:rPr lang="hu-HU" dirty="0"/>
              <a:t>vonalláncok mentén</a:t>
            </a:r>
          </a:p>
          <a:p>
            <a:pPr lvl="1"/>
            <a:r>
              <a:rPr lang="hu-HU" dirty="0"/>
              <a:t>pontok helyén</a:t>
            </a:r>
          </a:p>
          <a:p>
            <a:pPr lvl="1"/>
            <a:r>
              <a:rPr lang="hu-HU" dirty="0"/>
              <a:t>raszter vagy vektor kiterjedésében (befoglaló téglalapjában)</a:t>
            </a:r>
          </a:p>
          <a:p>
            <a:r>
              <a:rPr lang="hu-HU" dirty="0"/>
              <a:t>a darabszám geometriai entitásonként (pl. poligononként) értendő</a:t>
            </a:r>
          </a:p>
          <a:p>
            <a:pPr lvl="1"/>
            <a:r>
              <a:rPr lang="hu-HU" dirty="0"/>
              <a:t>kiterjedés esetén az </a:t>
            </a:r>
            <a:r>
              <a:rPr lang="hu-HU" dirty="0" err="1"/>
              <a:t>összdarabszámmal</a:t>
            </a:r>
            <a:r>
              <a:rPr lang="hu-HU" dirty="0"/>
              <a:t> egyezik meg</a:t>
            </a:r>
          </a:p>
          <a:p>
            <a:r>
              <a:rPr lang="hu-HU" dirty="0"/>
              <a:t>a darabszám megadható számként</a:t>
            </a:r>
          </a:p>
          <a:p>
            <a:pPr lvl="1"/>
            <a:r>
              <a:rPr lang="hu-HU" dirty="0"/>
              <a:t>vagy a vektor egy számmezőjével</a:t>
            </a:r>
          </a:p>
          <a:p>
            <a:r>
              <a:rPr lang="hu-HU" dirty="0">
                <a:solidFill>
                  <a:srgbClr val="FF0000"/>
                </a:solidFill>
              </a:rPr>
              <a:t>minimális távolság (lehet, hogy kevesebb pontot kapunk!)</a:t>
            </a:r>
          </a:p>
          <a:p>
            <a:endParaRPr lang="hu-HU" dirty="0"/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12:34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1200" y="148772"/>
            <a:ext cx="3678237" cy="26118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1200" y="2897150"/>
            <a:ext cx="3678237" cy="38191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églalap 11">
            <a:extLst>
              <a:ext uri="{FF2B5EF4-FFF2-40B4-BE49-F238E27FC236}">
                <a16:creationId xmlns:a16="http://schemas.microsoft.com/office/drawing/2014/main" id="{306B293C-6C66-E239-1779-436E86A2139A}"/>
              </a:ext>
            </a:extLst>
          </p:cNvPr>
          <p:cNvSpPr/>
          <p:nvPr/>
        </p:nvSpPr>
        <p:spPr>
          <a:xfrm>
            <a:off x="8347074" y="5485298"/>
            <a:ext cx="3629025" cy="40666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89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Véletlen pontok létrehozása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DEMO</a:t>
            </a:r>
          </a:p>
          <a:p>
            <a:pPr lvl="1"/>
            <a:r>
              <a:rPr lang="hu-HU" dirty="0"/>
              <a:t>hozzunk létre 100-100 véletlen pontot a téglalap és kör területén</a:t>
            </a:r>
          </a:p>
          <a:p>
            <a:pPr lvl="1"/>
            <a:r>
              <a:rPr lang="hu-HU" dirty="0"/>
              <a:t>hozzunk létre minden folyó mentén annyi pontot, ahány km hosszúságú (</a:t>
            </a:r>
            <a:r>
              <a:rPr lang="hu-HU" dirty="0" err="1"/>
              <a:t>length</a:t>
            </a:r>
            <a:r>
              <a:rPr lang="hu-HU" dirty="0"/>
              <a:t> mező)</a:t>
            </a:r>
          </a:p>
          <a:p>
            <a:pPr lvl="1"/>
            <a:r>
              <a:rPr lang="hu-HU" dirty="0"/>
              <a:t>hozzunk létre a városok befoglaló dobozában (maximum) 20 véletlen pontot úgy, hogy a pontok között legalább 10 km legyen a távolság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12:34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932" y="3409021"/>
            <a:ext cx="3644218" cy="26790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4600" y="3409021"/>
            <a:ext cx="3117850" cy="26790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575" y="3409022"/>
            <a:ext cx="3772907" cy="267904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56037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Véletlen pontok létrehozása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DEMO</a:t>
            </a:r>
          </a:p>
          <a:p>
            <a:pPr lvl="1"/>
            <a:r>
              <a:rPr lang="hu-HU" dirty="0"/>
              <a:t>hozzunk létre 100-100 véletlen pontot a téglalap és kör területén</a:t>
            </a:r>
          </a:p>
          <a:p>
            <a:pPr lvl="1"/>
            <a:r>
              <a:rPr lang="hu-HU" dirty="0"/>
              <a:t>hozzunk létre minden folyó mentén annyi pontot, ahány km hosszúságú (</a:t>
            </a:r>
            <a:r>
              <a:rPr lang="hu-HU" dirty="0" err="1"/>
              <a:t>length</a:t>
            </a:r>
            <a:r>
              <a:rPr lang="hu-HU" dirty="0"/>
              <a:t> mező)</a:t>
            </a:r>
          </a:p>
          <a:p>
            <a:pPr lvl="1"/>
            <a:r>
              <a:rPr lang="hu-HU" dirty="0"/>
              <a:t>hozzunk létre a városok befoglaló dobozában (maximum) </a:t>
            </a:r>
            <a:r>
              <a:rPr lang="hu-HU" dirty="0">
                <a:solidFill>
                  <a:srgbClr val="FF0000"/>
                </a:solidFill>
              </a:rPr>
              <a:t>20 véletlen pontot </a:t>
            </a:r>
            <a:r>
              <a:rPr lang="hu-HU" dirty="0"/>
              <a:t>úgy, hogy a pontok között legalább 10 km legyen a távolság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12:34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932" y="3409021"/>
            <a:ext cx="3644218" cy="26790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4600" y="3409021"/>
            <a:ext cx="3117850" cy="26790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575" y="3409022"/>
            <a:ext cx="3772907" cy="26790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églalap 7">
            <a:extLst>
              <a:ext uri="{FF2B5EF4-FFF2-40B4-BE49-F238E27FC236}">
                <a16:creationId xmlns:a16="http://schemas.microsoft.com/office/drawing/2014/main" id="{2B9ED63B-392C-B59A-BBAE-9D7D233BD0F8}"/>
              </a:ext>
            </a:extLst>
          </p:cNvPr>
          <p:cNvSpPr/>
          <p:nvPr/>
        </p:nvSpPr>
        <p:spPr>
          <a:xfrm rot="1225821">
            <a:off x="7803217" y="3497119"/>
            <a:ext cx="4266553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1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–  MIÉRT NEM SIKERÜLT?  </a:t>
            </a:r>
            <a:r>
              <a:rPr lang="hu-HU" sz="2800" b="1" cap="none" spc="0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–</a:t>
            </a:r>
          </a:p>
        </p:txBody>
      </p:sp>
    </p:spTree>
    <p:extLst>
      <p:ext uri="{BB962C8B-B14F-4D97-AF65-F5344CB8AC3E}">
        <p14:creationId xmlns:p14="http://schemas.microsoft.com/office/powerpoint/2010/main" val="14900892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14076</TotalTime>
  <Words>2891</Words>
  <Application>Microsoft Office PowerPoint</Application>
  <PresentationFormat>Szélesvásznú</PresentationFormat>
  <Paragraphs>473</Paragraphs>
  <Slides>51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51</vt:i4>
      </vt:variant>
    </vt:vector>
  </HeadingPairs>
  <TitlesOfParts>
    <vt:vector size="57" baseType="lpstr">
      <vt:lpstr>Arial</vt:lpstr>
      <vt:lpstr>Arial Narrow</vt:lpstr>
      <vt:lpstr>Calibri</vt:lpstr>
      <vt:lpstr>Courier New</vt:lpstr>
      <vt:lpstr>Wingdings</vt:lpstr>
      <vt:lpstr>Office-téma</vt:lpstr>
      <vt:lpstr>Térbeli adatok elemzése 2.</vt:lpstr>
      <vt:lpstr>Véletlen pontok létrehozása</vt:lpstr>
      <vt:lpstr>Véletlen pontok létrehozása</vt:lpstr>
      <vt:lpstr>Véletlen pontok létrehozása</vt:lpstr>
      <vt:lpstr>Véletlen pontok létrehozása</vt:lpstr>
      <vt:lpstr>Véletlen pontok létrehozása</vt:lpstr>
      <vt:lpstr>Véletlen pontok létrehozása</vt:lpstr>
      <vt:lpstr>Véletlen pontok létrehozása</vt:lpstr>
      <vt:lpstr>Véletlen pontok létrehozása</vt:lpstr>
      <vt:lpstr>Geometriák egymás mellé fűzése</vt:lpstr>
      <vt:lpstr>Geometriák egymás mellé fűzése</vt:lpstr>
      <vt:lpstr>Geometriák egymás mellé fűzése</vt:lpstr>
      <vt:lpstr>Geometriák összeolvasztása mezőtartalom alapján</vt:lpstr>
      <vt:lpstr>Geometriák összeolvasztása mezőtartalom alapján</vt:lpstr>
      <vt:lpstr>Geometriák összeolvasztása mezőtartalom alapján</vt:lpstr>
      <vt:lpstr>1. feladat</vt:lpstr>
      <vt:lpstr>1. feladat – megoldás</vt:lpstr>
      <vt:lpstr>Tábla kiegészítése geometriai jellemzőkkel</vt:lpstr>
      <vt:lpstr>Tábla kiegészítése geometriai jellemzőkkel</vt:lpstr>
      <vt:lpstr>Tábla kiegészítése geometriai jellemzőkkel</vt:lpstr>
      <vt:lpstr>Tábla kiegészítése geometriai jellemzőkkel</vt:lpstr>
      <vt:lpstr>Tábla kiegészítése geometriai jellemzőkkel</vt:lpstr>
      <vt:lpstr>Térbeli és nem térbeli adattáblák</vt:lpstr>
      <vt:lpstr>Térbeli és nem térbeli adattáblák</vt:lpstr>
      <vt:lpstr>Táblázat-adatbázis átalakítás</vt:lpstr>
      <vt:lpstr>Táblázat-adatbázis átalakítás</vt:lpstr>
      <vt:lpstr>Táblák összekapcsolása mezőtartalom alapján</vt:lpstr>
      <vt:lpstr>Táblák összekapcsolása mezőtartalom alapján</vt:lpstr>
      <vt:lpstr>Táblák összekapcsolása mezőtartalom alapján</vt:lpstr>
      <vt:lpstr>Táblák összekapcsolása mezőtartalom alapján</vt:lpstr>
      <vt:lpstr>Táblák összekapcsolása mezőtartalom alapján</vt:lpstr>
      <vt:lpstr>Táblák összekapcsolása mezőtartalom alapján</vt:lpstr>
      <vt:lpstr>Táblák összekapcsolása mezőtartalom alapján</vt:lpstr>
      <vt:lpstr>Táblák összekapcsolása mezőtartalom alapján</vt:lpstr>
      <vt:lpstr>Táblák összekapcsolása mezőtartalom alapján</vt:lpstr>
      <vt:lpstr>Táblák összekapcsolása mezőtartalom alapján</vt:lpstr>
      <vt:lpstr>Táblák összekapcsolása mezőtartalom alapján</vt:lpstr>
      <vt:lpstr>Táblák összekapcsolása mezőtartalom alapján</vt:lpstr>
      <vt:lpstr>Táblák összekapcsolása mezőtartalom alapján</vt:lpstr>
      <vt:lpstr>Táblák összekapcsolása mezőtartalom alapján</vt:lpstr>
      <vt:lpstr>Tábla-összekapcsolás megszüntetése</vt:lpstr>
      <vt:lpstr>Táblák összekapcsolása mezőtartalom alapján</vt:lpstr>
      <vt:lpstr>Táblák összekapcsolása geometriai kapcsolat alapján</vt:lpstr>
      <vt:lpstr>2. feladat</vt:lpstr>
      <vt:lpstr>2. feladat – megoldás</vt:lpstr>
      <vt:lpstr>3. feladat</vt:lpstr>
      <vt:lpstr>3. feladat – megoldás</vt:lpstr>
      <vt:lpstr>További fontos eszközök</vt:lpstr>
      <vt:lpstr>További fontos eszközök – geometriai átalakítások</vt:lpstr>
      <vt:lpstr>További fontos eszközök – darabolások</vt:lpstr>
      <vt:lpstr>Köszönöm a figyelmet!</vt:lpstr>
    </vt:vector>
  </TitlesOfParts>
  <Company>MTA ÖK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Ismerkedés, tematika, követelmény</dc:title>
  <dc:creator>BFÁkos</dc:creator>
  <cp:lastModifiedBy>BFÁkos</cp:lastModifiedBy>
  <cp:revision>414</cp:revision>
  <dcterms:created xsi:type="dcterms:W3CDTF">2021-09-14T06:27:21Z</dcterms:created>
  <dcterms:modified xsi:type="dcterms:W3CDTF">2026-03-17T11:34:34Z</dcterms:modified>
</cp:coreProperties>
</file>